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94" r:id="rId4"/>
    <p:sldId id="295" r:id="rId5"/>
    <p:sldId id="296" r:id="rId6"/>
    <p:sldId id="258" r:id="rId7"/>
    <p:sldId id="297" r:id="rId8"/>
    <p:sldId id="288" r:id="rId9"/>
    <p:sldId id="299" r:id="rId10"/>
    <p:sldId id="300" r:id="rId11"/>
    <p:sldId id="290" r:id="rId12"/>
    <p:sldId id="301" r:id="rId13"/>
    <p:sldId id="302" r:id="rId14"/>
    <p:sldId id="303" r:id="rId15"/>
    <p:sldId id="291" r:id="rId16"/>
    <p:sldId id="305" r:id="rId17"/>
    <p:sldId id="306" r:id="rId18"/>
    <p:sldId id="263" r:id="rId19"/>
    <p:sldId id="286" r:id="rId20"/>
    <p:sldId id="266" r:id="rId21"/>
    <p:sldId id="307" r:id="rId22"/>
    <p:sldId id="308" r:id="rId23"/>
    <p:sldId id="309" r:id="rId24"/>
    <p:sldId id="310" r:id="rId25"/>
    <p:sldId id="311" r:id="rId26"/>
    <p:sldId id="274" r:id="rId27"/>
    <p:sldId id="271" r:id="rId28"/>
    <p:sldId id="272" r:id="rId29"/>
    <p:sldId id="273" r:id="rId30"/>
    <p:sldId id="269" r:id="rId31"/>
  </p:sldIdLst>
  <p:sldSz cx="9144000" cy="6858000" type="screen4x3"/>
  <p:notesSz cx="6794500" cy="9931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B841D"/>
    <a:srgbClr val="D1CA43"/>
    <a:srgbClr val="A54B2F"/>
    <a:srgbClr val="C14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5012" autoAdjust="0"/>
  </p:normalViewPr>
  <p:slideViewPr>
    <p:cSldViewPr>
      <p:cViewPr varScale="1">
        <p:scale>
          <a:sx n="104" d="100"/>
          <a:sy n="104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_Microsoft_Office_Excel_20071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_Microsoft_Office_Excel_20072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_Microsoft_Office_Excel_20073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l-GR" sz="1800" dirty="0" smtClean="0"/>
              <a:t>Ελληνική ρυθμιστική παραγωγή</a:t>
            </a:r>
            <a:r>
              <a:rPr lang="en-US" sz="1800" dirty="0" smtClean="0"/>
              <a:t>1975 </a:t>
            </a:r>
            <a:r>
              <a:rPr lang="en-US" sz="1800" dirty="0"/>
              <a:t>- 2005</a:t>
            </a:r>
          </a:p>
        </c:rich>
      </c:tx>
      <c:layout>
        <c:manualLayout>
          <c:xMode val="edge"/>
          <c:yMode val="edge"/>
          <c:x val="0.22167872723926185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l-GR" smtClean="0"/>
                      <a:t>Νόμοι</a:t>
                    </a:r>
                    <a:r>
                      <a:rPr lang="en-US" dirty="0"/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l-GR" smtClean="0"/>
                      <a:t>Προεδρικά διατάγματα</a:t>
                    </a:r>
                    <a:r>
                      <a:rPr lang="en-US" dirty="0"/>
                      <a:t>
12%</a:t>
                    </a:r>
                  </a:p>
                </c:rich>
              </c:tx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l-GR" smtClean="0"/>
                      <a:t>Υπουργικές</a:t>
                    </a:r>
                    <a:r>
                      <a:rPr lang="el-GR" baseline="0" smtClean="0"/>
                      <a:t> Αποφάσεις</a:t>
                    </a:r>
                    <a:r>
                      <a:rPr lang="en-US" dirty="0"/>
                      <a:t>
67%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2078804587652259"/>
                  <c:y val="7.3136509736466085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Αποφάσεις Περιφερειών</a:t>
                    </a:r>
                    <a:r>
                      <a:rPr lang="en-US" dirty="0"/>
                      <a:t>
14%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18136691977111583"/>
                  <c:y val="1.196466676116447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Αποφάσεις Νομαρχιών</a:t>
                    </a:r>
                    <a:r>
                      <a:rPr lang="en-US" dirty="0"/>
                      <a:t>
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Laws</c:v>
                </c:pt>
                <c:pt idx="1">
                  <c:v>Presidential decrees</c:v>
                </c:pt>
                <c:pt idx="2">
                  <c:v>Ministerial decisions</c:v>
                </c:pt>
                <c:pt idx="3">
                  <c:v>Decisions of the regions</c:v>
                </c:pt>
                <c:pt idx="4">
                  <c:v>Decisions of the prefectures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3430</c:v>
                </c:pt>
                <c:pt idx="1">
                  <c:v>20580</c:v>
                </c:pt>
                <c:pt idx="2">
                  <c:v>114905</c:v>
                </c:pt>
                <c:pt idx="3">
                  <c:v>24010</c:v>
                </c:pt>
                <c:pt idx="4">
                  <c:v>8575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200"/>
      </a:pPr>
      <a:endParaRPr lang="el-G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9"/>
  <c:chart>
    <c:title>
      <c:tx>
        <c:rich>
          <a:bodyPr/>
          <a:lstStyle/>
          <a:p>
            <a:pPr>
              <a:defRPr sz="1100" b="0" i="0"/>
            </a:pPr>
            <a:r>
              <a:rPr lang="el-GR" sz="1100" b="0" i="0">
                <a:effectLst/>
              </a:rPr>
              <a:t>Ποιος θεωρείτε ότι είναι ο καλύτερος τρόπος αντιμετώπισης του φόρτου εργασίας στη Δ/νση που υπηρετείτε;</a:t>
            </a:r>
          </a:p>
        </c:rich>
      </c:tx>
      <c:layout>
        <c:manualLayout>
          <c:xMode val="edge"/>
          <c:yMode val="edge"/>
          <c:x val="0.12919057531601649"/>
          <c:y val="5.7991219566022725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cat>
            <c:strRef>
              <c:f>Sheet1!$A$24:$E$24</c:f>
              <c:strCache>
                <c:ptCount val="5"/>
                <c:pt idx="0">
                  <c:v>Η πρόσληψη προσωπικού</c:v>
                </c:pt>
                <c:pt idx="1">
                  <c:v>Η εκχώρηση αρμοδιοτήτων</c:v>
                </c:pt>
                <c:pt idx="2">
                  <c:v>Η μετακίνηση προσωπικού</c:v>
                </c:pt>
                <c:pt idx="3">
                  <c:v>Η εφαρμογή νέων τεχνολογιών</c:v>
                </c:pt>
                <c:pt idx="4">
                  <c:v>Η καλύτερη οργάνωση</c:v>
                </c:pt>
              </c:strCache>
            </c:strRef>
          </c:cat>
          <c:val>
            <c:numRef>
              <c:f>Sheet1!$A$25:$E$25</c:f>
              <c:numCache>
                <c:formatCode>General</c:formatCode>
                <c:ptCount val="5"/>
                <c:pt idx="0">
                  <c:v>0.1</c:v>
                </c:pt>
                <c:pt idx="1">
                  <c:v>2.0000000000000004E-2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0.56999999999999995</c:v>
                </c:pt>
              </c:numCache>
            </c:numRef>
          </c:val>
        </c:ser>
        <c:gapWidth val="75"/>
        <c:overlap val="-25"/>
        <c:axId val="38131968"/>
        <c:axId val="38236160"/>
      </c:barChart>
      <c:catAx>
        <c:axId val="38131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l-GR"/>
          </a:p>
        </c:txPr>
        <c:crossAx val="38236160"/>
        <c:crosses val="autoZero"/>
        <c:auto val="1"/>
        <c:lblAlgn val="ctr"/>
        <c:lblOffset val="100"/>
      </c:catAx>
      <c:valAx>
        <c:axId val="3823616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2">
            <a:noFill/>
          </a:ln>
        </c:spPr>
        <c:crossAx val="3813196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9"/>
  <c:chart>
    <c:title>
      <c:tx>
        <c:rich>
          <a:bodyPr/>
          <a:lstStyle/>
          <a:p>
            <a:pPr>
              <a:defRPr sz="1049" b="0"/>
            </a:pPr>
            <a:r>
              <a:rPr lang="el-GR" sz="1049" b="0" dirty="0"/>
              <a:t>Είμαι διατεθειμένος /η να υποστηρίξω μεταρρυθμίσεις που θα οδηγούσαν στο να γίνει η δημόσια διοίκηση αποδοτικότερη.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cat>
            <c:strRef>
              <c:f>Sheet1!$M$4:$P$4</c:f>
              <c:strCache>
                <c:ptCount val="4"/>
                <c:pt idx="0">
                  <c:v>Συμφωνώ απόλυτα</c:v>
                </c:pt>
                <c:pt idx="1">
                  <c:v>Συμφωνώ</c:v>
                </c:pt>
                <c:pt idx="2">
                  <c:v>Διαφωνώ</c:v>
                </c:pt>
                <c:pt idx="3">
                  <c:v>Διαφωνώ απόλυτα</c:v>
                </c:pt>
              </c:strCache>
            </c:strRef>
          </c:cat>
          <c:val>
            <c:numRef>
              <c:f>Sheet1!$M$5:$P$5</c:f>
              <c:numCache>
                <c:formatCode>General</c:formatCode>
                <c:ptCount val="4"/>
                <c:pt idx="0">
                  <c:v>0.48000000000000004</c:v>
                </c:pt>
                <c:pt idx="1">
                  <c:v>0.47000000000000003</c:v>
                </c:pt>
                <c:pt idx="2">
                  <c:v>3.0000000000000002E-2</c:v>
                </c:pt>
                <c:pt idx="3">
                  <c:v>2.0000000000000004E-2</c:v>
                </c:pt>
              </c:numCache>
            </c:numRef>
          </c:val>
        </c:ser>
        <c:gapWidth val="75"/>
        <c:overlap val="-25"/>
        <c:axId val="38254464"/>
        <c:axId val="38256000"/>
      </c:barChart>
      <c:catAx>
        <c:axId val="38254464"/>
        <c:scaling>
          <c:orientation val="minMax"/>
        </c:scaling>
        <c:axPos val="b"/>
        <c:numFmt formatCode="General" sourceLinked="1"/>
        <c:majorTickMark val="none"/>
        <c:tickLblPos val="nextTo"/>
        <c:crossAx val="38256000"/>
        <c:crosses val="autoZero"/>
        <c:auto val="1"/>
        <c:lblAlgn val="ctr"/>
        <c:lblOffset val="100"/>
      </c:catAx>
      <c:valAx>
        <c:axId val="3825600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38254464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9"/>
  <c:chart>
    <c:title>
      <c:tx>
        <c:rich>
          <a:bodyPr/>
          <a:lstStyle/>
          <a:p>
            <a:pPr>
              <a:defRPr sz="998" b="0" i="0"/>
            </a:pPr>
            <a:r>
              <a:rPr lang="el-GR" sz="998" b="0" i="0" u="none" strike="noStrike" baseline="0">
                <a:effectLst/>
              </a:rPr>
              <a:t>Η ύπαρξη πολλών νόμων και γενικότερα πολλών κανονιστικών κειμένων (ΠΔ, Υπουργικών Αποφάσεων, κ.ά.) και ερμηνευτικών εγκυκλίων με διευκολύνει στην εκτέλεση των αρμοδιοτήτων μου γιατί δίνονται λεπτομερείς κατευθύνσεις.</a:t>
            </a:r>
            <a:endParaRPr lang="en-US" sz="1000" b="0" i="0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cat>
            <c:strRef>
              <c:f>Sheet1!$M$24:$P$24</c:f>
              <c:strCache>
                <c:ptCount val="4"/>
                <c:pt idx="0">
                  <c:v>Συμφωνώ απόλυτα</c:v>
                </c:pt>
                <c:pt idx="1">
                  <c:v>Συμφωνώ</c:v>
                </c:pt>
                <c:pt idx="2">
                  <c:v>Διαφωνώ</c:v>
                </c:pt>
                <c:pt idx="3">
                  <c:v>Διαφωνώ απόλυτα</c:v>
                </c:pt>
              </c:strCache>
            </c:strRef>
          </c:cat>
          <c:val>
            <c:numRef>
              <c:f>Sheet1!$M$25:$P$25</c:f>
              <c:numCache>
                <c:formatCode>General</c:formatCode>
                <c:ptCount val="4"/>
                <c:pt idx="0">
                  <c:v>4.0000000000000008E-2</c:v>
                </c:pt>
                <c:pt idx="1">
                  <c:v>0.31000000000000005</c:v>
                </c:pt>
                <c:pt idx="2">
                  <c:v>0.41000000000000003</c:v>
                </c:pt>
                <c:pt idx="3">
                  <c:v>0.25</c:v>
                </c:pt>
              </c:numCache>
            </c:numRef>
          </c:val>
        </c:ser>
        <c:gapWidth val="75"/>
        <c:overlap val="-25"/>
        <c:axId val="39537280"/>
        <c:axId val="39543168"/>
      </c:barChart>
      <c:catAx>
        <c:axId val="39537280"/>
        <c:scaling>
          <c:orientation val="minMax"/>
        </c:scaling>
        <c:axPos val="b"/>
        <c:numFmt formatCode="General" sourceLinked="1"/>
        <c:majorTickMark val="none"/>
        <c:tickLblPos val="nextTo"/>
        <c:crossAx val="39543168"/>
        <c:crosses val="autoZero"/>
        <c:auto val="1"/>
        <c:lblAlgn val="ctr"/>
        <c:lblOffset val="100"/>
      </c:catAx>
      <c:valAx>
        <c:axId val="39543168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10">
            <a:noFill/>
          </a:ln>
        </c:spPr>
        <c:crossAx val="3953728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02658-FA8A-448F-B0B8-6FD265B4990A}" type="doc">
      <dgm:prSet loTypeId="urn:diagrams.loki3.com/BracketList+Icon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85B76D4F-0F15-4825-99BB-794A376E8CFD}">
      <dgm:prSet phldrT="[Text]" custT="1"/>
      <dgm:spPr/>
      <dgm:t>
        <a:bodyPr/>
        <a:lstStyle/>
        <a:p>
          <a:r>
            <a:rPr lang="el-GR" sz="2400" dirty="0" smtClean="0"/>
            <a:t>Το μνημονιακό κέλευσμα</a:t>
          </a:r>
          <a:endParaRPr lang="el-GR" sz="2400" dirty="0"/>
        </a:p>
      </dgm:t>
    </dgm:pt>
    <dgm:pt modelId="{E45CF929-8CA8-4579-8FAE-B7DBA75D6900}" type="parTrans" cxnId="{B5F6EB2E-8359-41C7-BDE8-0A4063E89E0A}">
      <dgm:prSet/>
      <dgm:spPr/>
      <dgm:t>
        <a:bodyPr/>
        <a:lstStyle/>
        <a:p>
          <a:endParaRPr lang="el-GR"/>
        </a:p>
      </dgm:t>
    </dgm:pt>
    <dgm:pt modelId="{704E1F4E-BE96-43D8-A2B7-06A6D27163F1}" type="sibTrans" cxnId="{B5F6EB2E-8359-41C7-BDE8-0A4063E89E0A}">
      <dgm:prSet/>
      <dgm:spPr/>
      <dgm:t>
        <a:bodyPr/>
        <a:lstStyle/>
        <a:p>
          <a:endParaRPr lang="el-GR"/>
        </a:p>
      </dgm:t>
    </dgm:pt>
    <dgm:pt modelId="{ECF73D71-9D3C-4B2A-B1DB-01C325113258}">
      <dgm:prSet phldrT="[Text]" custT="1"/>
      <dgm:spPr/>
      <dgm:t>
        <a:bodyPr/>
        <a:lstStyle/>
        <a:p>
          <a:r>
            <a:rPr lang="el-GR" sz="2000" dirty="0" smtClean="0"/>
            <a:t>Μια ασαφής επιταγή για «λειτουργική αξιολόγηση»</a:t>
          </a:r>
          <a:r>
            <a:rPr lang="en-US" sz="2000" dirty="0" smtClean="0"/>
            <a:t>.</a:t>
          </a:r>
          <a:endParaRPr lang="el-GR" sz="2000" dirty="0"/>
        </a:p>
      </dgm:t>
    </dgm:pt>
    <dgm:pt modelId="{5BE69547-681D-43CB-A0EB-0EA42B7C54D8}" type="parTrans" cxnId="{A431C119-8960-4F2F-AC5F-D865F8E5F29A}">
      <dgm:prSet/>
      <dgm:spPr/>
      <dgm:t>
        <a:bodyPr/>
        <a:lstStyle/>
        <a:p>
          <a:endParaRPr lang="el-GR"/>
        </a:p>
      </dgm:t>
    </dgm:pt>
    <dgm:pt modelId="{7F88688F-9944-49D1-97C6-2F8E9D556227}" type="sibTrans" cxnId="{A431C119-8960-4F2F-AC5F-D865F8E5F29A}">
      <dgm:prSet/>
      <dgm:spPr/>
      <dgm:t>
        <a:bodyPr/>
        <a:lstStyle/>
        <a:p>
          <a:endParaRPr lang="el-GR"/>
        </a:p>
      </dgm:t>
    </dgm:pt>
    <dgm:pt modelId="{0C49BE60-D4C2-4B8D-9BA9-D94DDBF815EF}">
      <dgm:prSet custT="1"/>
      <dgm:spPr/>
      <dgm:t>
        <a:bodyPr/>
        <a:lstStyle/>
        <a:p>
          <a:r>
            <a:rPr lang="el-GR" sz="2000" dirty="0" smtClean="0"/>
            <a:t>Η έκθεση συντάχθηκε από τον ΟΟΣΑ σε στενή συνεργασία με την ελληνική διοίκηση. </a:t>
          </a:r>
          <a:endParaRPr lang="el-GR" sz="2000" dirty="0"/>
        </a:p>
      </dgm:t>
    </dgm:pt>
    <dgm:pt modelId="{20D84F79-5CA7-4D52-8938-42AB67A43CD3}" type="parTrans" cxnId="{B12DC929-7AFC-48E9-BD7E-2604DEE99457}">
      <dgm:prSet/>
      <dgm:spPr/>
      <dgm:t>
        <a:bodyPr/>
        <a:lstStyle/>
        <a:p>
          <a:endParaRPr lang="el-GR"/>
        </a:p>
      </dgm:t>
    </dgm:pt>
    <dgm:pt modelId="{9CB409A9-2D38-456F-8CEF-3D41CF923F13}" type="sibTrans" cxnId="{B12DC929-7AFC-48E9-BD7E-2604DEE99457}">
      <dgm:prSet/>
      <dgm:spPr/>
      <dgm:t>
        <a:bodyPr/>
        <a:lstStyle/>
        <a:p>
          <a:endParaRPr lang="el-GR"/>
        </a:p>
      </dgm:t>
    </dgm:pt>
    <dgm:pt modelId="{D4D7BB2F-BDEC-4AAE-94D2-DA7E50937977}">
      <dgm:prSet custT="1"/>
      <dgm:spPr/>
      <dgm:t>
        <a:bodyPr/>
        <a:lstStyle/>
        <a:p>
          <a:r>
            <a:rPr lang="el-GR" sz="2000" dirty="0" smtClean="0"/>
            <a:t>Μια συστημική προσέγγιση για την καταγραφή, κατανόηση και επίλυση των δυσλειτουργιών της ελληνικής διοίκησης. </a:t>
          </a:r>
          <a:endParaRPr lang="en-US" sz="2000" dirty="0" smtClean="0"/>
        </a:p>
      </dgm:t>
    </dgm:pt>
    <dgm:pt modelId="{A301FBCE-83B2-41A5-A877-604B59318871}" type="parTrans" cxnId="{9C6BBA09-CF0E-45A2-AA19-5FC1BB259642}">
      <dgm:prSet/>
      <dgm:spPr/>
      <dgm:t>
        <a:bodyPr/>
        <a:lstStyle/>
        <a:p>
          <a:endParaRPr lang="el-GR"/>
        </a:p>
      </dgm:t>
    </dgm:pt>
    <dgm:pt modelId="{026BC499-A424-44E7-9667-5B5BAEFEA3C7}" type="sibTrans" cxnId="{9C6BBA09-CF0E-45A2-AA19-5FC1BB259642}">
      <dgm:prSet/>
      <dgm:spPr/>
      <dgm:t>
        <a:bodyPr/>
        <a:lstStyle/>
        <a:p>
          <a:endParaRPr lang="el-GR"/>
        </a:p>
      </dgm:t>
    </dgm:pt>
    <dgm:pt modelId="{484F5021-F07E-4F7B-80DC-96285CEF3236}" type="pres">
      <dgm:prSet presAssocID="{D5702658-FA8A-448F-B0B8-6FD265B499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3DF8011-A342-4B72-8EA8-0D68D8641965}" type="pres">
      <dgm:prSet presAssocID="{85B76D4F-0F15-4825-99BB-794A376E8CFD}" presName="linNode" presStyleCnt="0"/>
      <dgm:spPr/>
    </dgm:pt>
    <dgm:pt modelId="{A784064F-A166-4CCE-8745-915EB1C22E4E}" type="pres">
      <dgm:prSet presAssocID="{85B76D4F-0F15-4825-99BB-794A376E8CFD}" presName="parTx" presStyleLbl="revTx" presStyleIdx="0" presStyleCnt="1" custScaleX="11510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F8155D-D481-4FA1-B6FA-7FE5180200A2}" type="pres">
      <dgm:prSet presAssocID="{85B76D4F-0F15-4825-99BB-794A376E8CFD}" presName="bracket" presStyleLbl="parChTrans1D1" presStyleIdx="0" presStyleCnt="1" custLinFactNeighborX="94385" custLinFactNeighborY="-994"/>
      <dgm:spPr/>
    </dgm:pt>
    <dgm:pt modelId="{AC387BC0-968B-4DFC-BBFB-141D95D88296}" type="pres">
      <dgm:prSet presAssocID="{85B76D4F-0F15-4825-99BB-794A376E8CFD}" presName="spH" presStyleCnt="0"/>
      <dgm:spPr/>
    </dgm:pt>
    <dgm:pt modelId="{21E6ABD7-7661-497D-BC17-C2C1E24A5AE4}" type="pres">
      <dgm:prSet presAssocID="{85B76D4F-0F15-4825-99BB-794A376E8CFD}" presName="desTx" presStyleLbl="node1" presStyleIdx="0" presStyleCnt="1" custScaleX="1608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794EB9-B351-4DA4-B40C-B4B2E04E8CEE}" type="presOf" srcId="{0C49BE60-D4C2-4B8D-9BA9-D94DDBF815EF}" destId="{21E6ABD7-7661-497D-BC17-C2C1E24A5AE4}" srcOrd="0" destOrd="2" presId="urn:diagrams.loki3.com/BracketList+Icon"/>
    <dgm:cxn modelId="{AB78EA45-23F9-4845-95A3-2153AED0F4A2}" type="presOf" srcId="{D4D7BB2F-BDEC-4AAE-94D2-DA7E50937977}" destId="{21E6ABD7-7661-497D-BC17-C2C1E24A5AE4}" srcOrd="0" destOrd="1" presId="urn:diagrams.loki3.com/BracketList+Icon"/>
    <dgm:cxn modelId="{B5F6EB2E-8359-41C7-BDE8-0A4063E89E0A}" srcId="{D5702658-FA8A-448F-B0B8-6FD265B4990A}" destId="{85B76D4F-0F15-4825-99BB-794A376E8CFD}" srcOrd="0" destOrd="0" parTransId="{E45CF929-8CA8-4579-8FAE-B7DBA75D6900}" sibTransId="{704E1F4E-BE96-43D8-A2B7-06A6D27163F1}"/>
    <dgm:cxn modelId="{B12DC929-7AFC-48E9-BD7E-2604DEE99457}" srcId="{85B76D4F-0F15-4825-99BB-794A376E8CFD}" destId="{0C49BE60-D4C2-4B8D-9BA9-D94DDBF815EF}" srcOrd="2" destOrd="0" parTransId="{20D84F79-5CA7-4D52-8938-42AB67A43CD3}" sibTransId="{9CB409A9-2D38-456F-8CEF-3D41CF923F13}"/>
    <dgm:cxn modelId="{4C887809-90AF-47D8-85D2-400F3EFE3D1B}" type="presOf" srcId="{D5702658-FA8A-448F-B0B8-6FD265B4990A}" destId="{484F5021-F07E-4F7B-80DC-96285CEF3236}" srcOrd="0" destOrd="0" presId="urn:diagrams.loki3.com/BracketList+Icon"/>
    <dgm:cxn modelId="{9C6BBA09-CF0E-45A2-AA19-5FC1BB259642}" srcId="{85B76D4F-0F15-4825-99BB-794A376E8CFD}" destId="{D4D7BB2F-BDEC-4AAE-94D2-DA7E50937977}" srcOrd="1" destOrd="0" parTransId="{A301FBCE-83B2-41A5-A877-604B59318871}" sibTransId="{026BC499-A424-44E7-9667-5B5BAEFEA3C7}"/>
    <dgm:cxn modelId="{883B4DA0-1D35-4DDC-BF2C-EDC641AD0241}" type="presOf" srcId="{85B76D4F-0F15-4825-99BB-794A376E8CFD}" destId="{A784064F-A166-4CCE-8745-915EB1C22E4E}" srcOrd="0" destOrd="0" presId="urn:diagrams.loki3.com/BracketList+Icon"/>
    <dgm:cxn modelId="{A431C119-8960-4F2F-AC5F-D865F8E5F29A}" srcId="{85B76D4F-0F15-4825-99BB-794A376E8CFD}" destId="{ECF73D71-9D3C-4B2A-B1DB-01C325113258}" srcOrd="0" destOrd="0" parTransId="{5BE69547-681D-43CB-A0EB-0EA42B7C54D8}" sibTransId="{7F88688F-9944-49D1-97C6-2F8E9D556227}"/>
    <dgm:cxn modelId="{17E713A3-AC52-4C7A-993F-5528774891E0}" type="presOf" srcId="{ECF73D71-9D3C-4B2A-B1DB-01C325113258}" destId="{21E6ABD7-7661-497D-BC17-C2C1E24A5AE4}" srcOrd="0" destOrd="0" presId="urn:diagrams.loki3.com/BracketList+Icon"/>
    <dgm:cxn modelId="{2FB92022-EDAC-4F9E-9CF3-6FCFE485256D}" type="presParOf" srcId="{484F5021-F07E-4F7B-80DC-96285CEF3236}" destId="{43DF8011-A342-4B72-8EA8-0D68D8641965}" srcOrd="0" destOrd="0" presId="urn:diagrams.loki3.com/BracketList+Icon"/>
    <dgm:cxn modelId="{9EA71129-93E5-4228-91F9-A7F2D2DBA2A4}" type="presParOf" srcId="{43DF8011-A342-4B72-8EA8-0D68D8641965}" destId="{A784064F-A166-4CCE-8745-915EB1C22E4E}" srcOrd="0" destOrd="0" presId="urn:diagrams.loki3.com/BracketList+Icon"/>
    <dgm:cxn modelId="{74A250F8-F745-4EBC-AAB8-802DD98EBBC9}" type="presParOf" srcId="{43DF8011-A342-4B72-8EA8-0D68D8641965}" destId="{24F8155D-D481-4FA1-B6FA-7FE5180200A2}" srcOrd="1" destOrd="0" presId="urn:diagrams.loki3.com/BracketList+Icon"/>
    <dgm:cxn modelId="{5059A6B7-05A0-40A5-8D83-2A7DA4D4A31B}" type="presParOf" srcId="{43DF8011-A342-4B72-8EA8-0D68D8641965}" destId="{AC387BC0-968B-4DFC-BBFB-141D95D88296}" srcOrd="2" destOrd="0" presId="urn:diagrams.loki3.com/BracketList+Icon"/>
    <dgm:cxn modelId="{1844C0DF-5B90-4D37-8FAB-5238D4F3EF6E}" type="presParOf" srcId="{43DF8011-A342-4B72-8EA8-0D68D8641965}" destId="{21E6ABD7-7661-497D-BC17-C2C1E24A5AE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02658-FA8A-448F-B0B8-6FD265B4990A}" type="doc">
      <dgm:prSet loTypeId="urn:diagrams.loki3.com/BracketList+Icon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85B76D4F-0F15-4825-99BB-794A376E8CFD}">
      <dgm:prSet phldrT="[Text]" custT="1"/>
      <dgm:spPr/>
      <dgm:t>
        <a:bodyPr/>
        <a:lstStyle/>
        <a:p>
          <a:r>
            <a:rPr lang="el-GR" sz="2400" dirty="0" smtClean="0"/>
            <a:t>Μεθοδο-λογία</a:t>
          </a:r>
          <a:endParaRPr lang="el-GR" sz="2400" dirty="0"/>
        </a:p>
      </dgm:t>
    </dgm:pt>
    <dgm:pt modelId="{E45CF929-8CA8-4579-8FAE-B7DBA75D6900}" type="parTrans" cxnId="{B5F6EB2E-8359-41C7-BDE8-0A4063E89E0A}">
      <dgm:prSet/>
      <dgm:spPr/>
      <dgm:t>
        <a:bodyPr/>
        <a:lstStyle/>
        <a:p>
          <a:endParaRPr lang="el-GR"/>
        </a:p>
      </dgm:t>
    </dgm:pt>
    <dgm:pt modelId="{704E1F4E-BE96-43D8-A2B7-06A6D27163F1}" type="sibTrans" cxnId="{B5F6EB2E-8359-41C7-BDE8-0A4063E89E0A}">
      <dgm:prSet/>
      <dgm:spPr/>
      <dgm:t>
        <a:bodyPr/>
        <a:lstStyle/>
        <a:p>
          <a:endParaRPr lang="el-GR"/>
        </a:p>
      </dgm:t>
    </dgm:pt>
    <dgm:pt modelId="{ECF73D71-9D3C-4B2A-B1DB-01C325113258}">
      <dgm:prSet phldrT="[Text]" custT="1"/>
      <dgm:spPr/>
      <dgm:t>
        <a:bodyPr/>
        <a:lstStyle/>
        <a:p>
          <a:r>
            <a:rPr lang="el-GR" sz="2000" dirty="0" smtClean="0"/>
            <a:t>Μικτές Ομάδες καταγραφής: Τα μισά μέλη προέρχονταν από το υπό εξέταση Υπουργείο και τα υπόλοιπα από άλλα Υπουργεία. </a:t>
          </a:r>
          <a:endParaRPr lang="el-GR" sz="2000" dirty="0"/>
        </a:p>
      </dgm:t>
    </dgm:pt>
    <dgm:pt modelId="{5BE69547-681D-43CB-A0EB-0EA42B7C54D8}" type="parTrans" cxnId="{A431C119-8960-4F2F-AC5F-D865F8E5F29A}">
      <dgm:prSet/>
      <dgm:spPr/>
      <dgm:t>
        <a:bodyPr/>
        <a:lstStyle/>
        <a:p>
          <a:endParaRPr lang="el-GR"/>
        </a:p>
      </dgm:t>
    </dgm:pt>
    <dgm:pt modelId="{7F88688F-9944-49D1-97C6-2F8E9D556227}" type="sibTrans" cxnId="{A431C119-8960-4F2F-AC5F-D865F8E5F29A}">
      <dgm:prSet/>
      <dgm:spPr/>
      <dgm:t>
        <a:bodyPr/>
        <a:lstStyle/>
        <a:p>
          <a:endParaRPr lang="el-GR"/>
        </a:p>
      </dgm:t>
    </dgm:pt>
    <dgm:pt modelId="{F4B3DAAC-6F12-4491-8525-3CFB1D0DD75B}">
      <dgm:prSet phldrT="[Text]" custT="1"/>
      <dgm:spPr/>
      <dgm:t>
        <a:bodyPr/>
        <a:lstStyle/>
        <a:p>
          <a:r>
            <a:rPr lang="el-GR" sz="2000" dirty="0" smtClean="0"/>
            <a:t>Ερωτηματολόγια</a:t>
          </a:r>
          <a:endParaRPr lang="el-GR" sz="2000" dirty="0"/>
        </a:p>
      </dgm:t>
    </dgm:pt>
    <dgm:pt modelId="{32CDCECF-0396-4EA3-8572-74E209E272A9}" type="parTrans" cxnId="{8FD795C6-5D58-426B-A139-242839AF1886}">
      <dgm:prSet/>
      <dgm:spPr/>
      <dgm:t>
        <a:bodyPr/>
        <a:lstStyle/>
        <a:p>
          <a:endParaRPr lang="el-GR"/>
        </a:p>
      </dgm:t>
    </dgm:pt>
    <dgm:pt modelId="{F4399500-47CE-46C2-AE30-4373407876B4}" type="sibTrans" cxnId="{8FD795C6-5D58-426B-A139-242839AF1886}">
      <dgm:prSet/>
      <dgm:spPr/>
      <dgm:t>
        <a:bodyPr/>
        <a:lstStyle/>
        <a:p>
          <a:endParaRPr lang="el-GR"/>
        </a:p>
      </dgm:t>
    </dgm:pt>
    <dgm:pt modelId="{3E3480C5-4913-4905-999B-FA81274689BF}">
      <dgm:prSet phldrT="[Text]" custT="1"/>
      <dgm:spPr/>
      <dgm:t>
        <a:bodyPr/>
        <a:lstStyle/>
        <a:p>
          <a:r>
            <a:rPr lang="el-GR" sz="2000" dirty="0" smtClean="0"/>
            <a:t>Βάση δεδομένων με δυνατότητα συσχέτισης των νομοθετικών και κανονιστικών κειμένων, με τις δομές, το προσωπικό και τις αρμοδιότητες. </a:t>
          </a:r>
          <a:endParaRPr lang="el-GR" sz="2000" dirty="0"/>
        </a:p>
      </dgm:t>
    </dgm:pt>
    <dgm:pt modelId="{A639F624-F3C2-47F0-A739-EAD63310CE1F}" type="parTrans" cxnId="{F40F716E-E03E-4B75-94D9-7B8C6BF08894}">
      <dgm:prSet/>
      <dgm:spPr/>
      <dgm:t>
        <a:bodyPr/>
        <a:lstStyle/>
        <a:p>
          <a:endParaRPr lang="el-GR"/>
        </a:p>
      </dgm:t>
    </dgm:pt>
    <dgm:pt modelId="{64092A33-05E7-40B7-BBCD-7AD60A0123B2}" type="sibTrans" cxnId="{F40F716E-E03E-4B75-94D9-7B8C6BF08894}">
      <dgm:prSet/>
      <dgm:spPr/>
      <dgm:t>
        <a:bodyPr/>
        <a:lstStyle/>
        <a:p>
          <a:endParaRPr lang="el-GR"/>
        </a:p>
      </dgm:t>
    </dgm:pt>
    <dgm:pt modelId="{B118EEE7-E0B6-4626-8684-5A421F680D9B}">
      <dgm:prSet phldrT="[Text]" custT="1"/>
      <dgm:spPr/>
      <dgm:t>
        <a:bodyPr/>
        <a:lstStyle/>
        <a:p>
          <a:r>
            <a:rPr lang="el-GR" sz="2000" dirty="0" smtClean="0"/>
            <a:t>Ομάδες εστίασης</a:t>
          </a:r>
          <a:endParaRPr lang="el-GR" sz="2000" dirty="0"/>
        </a:p>
      </dgm:t>
    </dgm:pt>
    <dgm:pt modelId="{0EE6630B-246C-47F6-BE55-8619D267A81E}" type="parTrans" cxnId="{D290B1E7-628A-4FFA-8849-7FA0FCB8491C}">
      <dgm:prSet/>
      <dgm:spPr/>
      <dgm:t>
        <a:bodyPr/>
        <a:lstStyle/>
        <a:p>
          <a:endParaRPr lang="el-GR"/>
        </a:p>
      </dgm:t>
    </dgm:pt>
    <dgm:pt modelId="{2AFC1C16-C5E2-4181-961C-FC74C2F12EB3}" type="sibTrans" cxnId="{D290B1E7-628A-4FFA-8849-7FA0FCB8491C}">
      <dgm:prSet/>
      <dgm:spPr/>
      <dgm:t>
        <a:bodyPr/>
        <a:lstStyle/>
        <a:p>
          <a:endParaRPr lang="el-GR"/>
        </a:p>
      </dgm:t>
    </dgm:pt>
    <dgm:pt modelId="{F98A466B-CAFA-4598-AE08-6F4CBD53510C}">
      <dgm:prSet phldrT="[Text]" custT="1"/>
      <dgm:spPr/>
      <dgm:t>
        <a:bodyPr/>
        <a:lstStyle/>
        <a:p>
          <a:r>
            <a:rPr lang="el-GR" sz="2000" dirty="0" smtClean="0"/>
            <a:t>Ποιοτικά και ποσοτικά δεδομένα</a:t>
          </a:r>
          <a:endParaRPr lang="el-GR" sz="2000" dirty="0"/>
        </a:p>
      </dgm:t>
    </dgm:pt>
    <dgm:pt modelId="{CE9A1CC1-1571-4267-8106-33DEED56477D}" type="parTrans" cxnId="{C4C2D3CE-77A9-4C2C-B838-EDD18C9FF8D4}">
      <dgm:prSet/>
      <dgm:spPr/>
      <dgm:t>
        <a:bodyPr/>
        <a:lstStyle/>
        <a:p>
          <a:endParaRPr lang="el-GR"/>
        </a:p>
      </dgm:t>
    </dgm:pt>
    <dgm:pt modelId="{D9C80214-9F47-4F58-A34B-C5ACCE3799DA}" type="sibTrans" cxnId="{C4C2D3CE-77A9-4C2C-B838-EDD18C9FF8D4}">
      <dgm:prSet/>
      <dgm:spPr/>
      <dgm:t>
        <a:bodyPr/>
        <a:lstStyle/>
        <a:p>
          <a:endParaRPr lang="el-GR"/>
        </a:p>
      </dgm:t>
    </dgm:pt>
    <dgm:pt modelId="{484F5021-F07E-4F7B-80DC-96285CEF3236}" type="pres">
      <dgm:prSet presAssocID="{D5702658-FA8A-448F-B0B8-6FD265B499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3DF8011-A342-4B72-8EA8-0D68D8641965}" type="pres">
      <dgm:prSet presAssocID="{85B76D4F-0F15-4825-99BB-794A376E8CFD}" presName="linNode" presStyleCnt="0"/>
      <dgm:spPr/>
    </dgm:pt>
    <dgm:pt modelId="{A784064F-A166-4CCE-8745-915EB1C22E4E}" type="pres">
      <dgm:prSet presAssocID="{85B76D4F-0F15-4825-99BB-794A376E8CFD}" presName="parTx" presStyleLbl="revTx" presStyleIdx="0" presStyleCnt="1" custScaleX="69554" custScaleY="131181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F8155D-D481-4FA1-B6FA-7FE5180200A2}" type="pres">
      <dgm:prSet presAssocID="{85B76D4F-0F15-4825-99BB-794A376E8CFD}" presName="bracket" presStyleLbl="parChTrans1D1" presStyleIdx="0" presStyleCnt="1" custLinFactX="8304" custLinFactNeighborX="100000" custLinFactNeighborY="-2815"/>
      <dgm:spPr/>
    </dgm:pt>
    <dgm:pt modelId="{AC387BC0-968B-4DFC-BBFB-141D95D88296}" type="pres">
      <dgm:prSet presAssocID="{85B76D4F-0F15-4825-99BB-794A376E8CFD}" presName="spH" presStyleCnt="0"/>
      <dgm:spPr/>
    </dgm:pt>
    <dgm:pt modelId="{21E6ABD7-7661-497D-BC17-C2C1E24A5AE4}" type="pres">
      <dgm:prSet presAssocID="{85B76D4F-0F15-4825-99BB-794A376E8CFD}" presName="desTx" presStyleLbl="node1" presStyleIdx="0" presStyleCnt="1" custScaleX="110464" custLinFactX="3675" custLinFactNeighborX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90B1E7-628A-4FFA-8849-7FA0FCB8491C}" srcId="{85B76D4F-0F15-4825-99BB-794A376E8CFD}" destId="{B118EEE7-E0B6-4626-8684-5A421F680D9B}" srcOrd="3" destOrd="0" parTransId="{0EE6630B-246C-47F6-BE55-8619D267A81E}" sibTransId="{2AFC1C16-C5E2-4181-961C-FC74C2F12EB3}"/>
    <dgm:cxn modelId="{8FD795C6-5D58-426B-A139-242839AF1886}" srcId="{85B76D4F-0F15-4825-99BB-794A376E8CFD}" destId="{F4B3DAAC-6F12-4491-8525-3CFB1D0DD75B}" srcOrd="1" destOrd="0" parTransId="{32CDCECF-0396-4EA3-8572-74E209E272A9}" sibTransId="{F4399500-47CE-46C2-AE30-4373407876B4}"/>
    <dgm:cxn modelId="{167C7EA7-A5B2-4F16-ABB0-526CA56ADC21}" type="presOf" srcId="{F98A466B-CAFA-4598-AE08-6F4CBD53510C}" destId="{21E6ABD7-7661-497D-BC17-C2C1E24A5AE4}" srcOrd="0" destOrd="4" presId="urn:diagrams.loki3.com/BracketList+Icon"/>
    <dgm:cxn modelId="{ADB0437C-28B5-4885-9DC1-1BB66B6D572E}" type="presOf" srcId="{F4B3DAAC-6F12-4491-8525-3CFB1D0DD75B}" destId="{21E6ABD7-7661-497D-BC17-C2C1E24A5AE4}" srcOrd="0" destOrd="1" presId="urn:diagrams.loki3.com/BracketList+Icon"/>
    <dgm:cxn modelId="{37783AFE-F2EA-437A-9282-557BACED343E}" type="presOf" srcId="{ECF73D71-9D3C-4B2A-B1DB-01C325113258}" destId="{21E6ABD7-7661-497D-BC17-C2C1E24A5AE4}" srcOrd="0" destOrd="0" presId="urn:diagrams.loki3.com/BracketList+Icon"/>
    <dgm:cxn modelId="{B5F6EB2E-8359-41C7-BDE8-0A4063E89E0A}" srcId="{D5702658-FA8A-448F-B0B8-6FD265B4990A}" destId="{85B76D4F-0F15-4825-99BB-794A376E8CFD}" srcOrd="0" destOrd="0" parTransId="{E45CF929-8CA8-4579-8FAE-B7DBA75D6900}" sibTransId="{704E1F4E-BE96-43D8-A2B7-06A6D27163F1}"/>
    <dgm:cxn modelId="{C4C2D3CE-77A9-4C2C-B838-EDD18C9FF8D4}" srcId="{85B76D4F-0F15-4825-99BB-794A376E8CFD}" destId="{F98A466B-CAFA-4598-AE08-6F4CBD53510C}" srcOrd="4" destOrd="0" parTransId="{CE9A1CC1-1571-4267-8106-33DEED56477D}" sibTransId="{D9C80214-9F47-4F58-A34B-C5ACCE3799DA}"/>
    <dgm:cxn modelId="{9B20C02E-1861-4C42-89EE-1FA9CC1214EA}" type="presOf" srcId="{D5702658-FA8A-448F-B0B8-6FD265B4990A}" destId="{484F5021-F07E-4F7B-80DC-96285CEF3236}" srcOrd="0" destOrd="0" presId="urn:diagrams.loki3.com/BracketList+Icon"/>
    <dgm:cxn modelId="{4FDCD2C5-5A27-4B6F-A4D3-EE007219FED6}" type="presOf" srcId="{B118EEE7-E0B6-4626-8684-5A421F680D9B}" destId="{21E6ABD7-7661-497D-BC17-C2C1E24A5AE4}" srcOrd="0" destOrd="3" presId="urn:diagrams.loki3.com/BracketList+Icon"/>
    <dgm:cxn modelId="{F40F716E-E03E-4B75-94D9-7B8C6BF08894}" srcId="{85B76D4F-0F15-4825-99BB-794A376E8CFD}" destId="{3E3480C5-4913-4905-999B-FA81274689BF}" srcOrd="2" destOrd="0" parTransId="{A639F624-F3C2-47F0-A739-EAD63310CE1F}" sibTransId="{64092A33-05E7-40B7-BBCD-7AD60A0123B2}"/>
    <dgm:cxn modelId="{997BA4C9-9825-4451-A7D5-A0867B0ACD3B}" type="presOf" srcId="{85B76D4F-0F15-4825-99BB-794A376E8CFD}" destId="{A784064F-A166-4CCE-8745-915EB1C22E4E}" srcOrd="0" destOrd="0" presId="urn:diagrams.loki3.com/BracketList+Icon"/>
    <dgm:cxn modelId="{82007D89-112B-4D7E-BBC6-8AC743A7ABDE}" type="presOf" srcId="{3E3480C5-4913-4905-999B-FA81274689BF}" destId="{21E6ABD7-7661-497D-BC17-C2C1E24A5AE4}" srcOrd="0" destOrd="2" presId="urn:diagrams.loki3.com/BracketList+Icon"/>
    <dgm:cxn modelId="{A431C119-8960-4F2F-AC5F-D865F8E5F29A}" srcId="{85B76D4F-0F15-4825-99BB-794A376E8CFD}" destId="{ECF73D71-9D3C-4B2A-B1DB-01C325113258}" srcOrd="0" destOrd="0" parTransId="{5BE69547-681D-43CB-A0EB-0EA42B7C54D8}" sibTransId="{7F88688F-9944-49D1-97C6-2F8E9D556227}"/>
    <dgm:cxn modelId="{8135A950-A4F1-4C8D-B7BA-F56DC0F2AB8A}" type="presParOf" srcId="{484F5021-F07E-4F7B-80DC-96285CEF3236}" destId="{43DF8011-A342-4B72-8EA8-0D68D8641965}" srcOrd="0" destOrd="0" presId="urn:diagrams.loki3.com/BracketList+Icon"/>
    <dgm:cxn modelId="{A4D9BC1E-7836-445E-AEC3-DD947AB16615}" type="presParOf" srcId="{43DF8011-A342-4B72-8EA8-0D68D8641965}" destId="{A784064F-A166-4CCE-8745-915EB1C22E4E}" srcOrd="0" destOrd="0" presId="urn:diagrams.loki3.com/BracketList+Icon"/>
    <dgm:cxn modelId="{12B7231C-527C-40AB-9042-3B6D008BF4E1}" type="presParOf" srcId="{43DF8011-A342-4B72-8EA8-0D68D8641965}" destId="{24F8155D-D481-4FA1-B6FA-7FE5180200A2}" srcOrd="1" destOrd="0" presId="urn:diagrams.loki3.com/BracketList+Icon"/>
    <dgm:cxn modelId="{013F33BA-ED3A-462E-B082-55D3FB0A08ED}" type="presParOf" srcId="{43DF8011-A342-4B72-8EA8-0D68D8641965}" destId="{AC387BC0-968B-4DFC-BBFB-141D95D88296}" srcOrd="2" destOrd="0" presId="urn:diagrams.loki3.com/BracketList+Icon"/>
    <dgm:cxn modelId="{2B618B7C-5969-43A1-A712-4359B5E8B0D9}" type="presParOf" srcId="{43DF8011-A342-4B72-8EA8-0D68D8641965}" destId="{21E6ABD7-7661-497D-BC17-C2C1E24A5AE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6C170-FE55-40B5-9ABD-B602E481A91F}" type="doc">
      <dgm:prSet loTypeId="urn:microsoft.com/office/officeart/2009/3/layout/StepUpProcess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0E5B0185-6069-4BC4-8B53-F66F41CFA496}">
      <dgm:prSet phldrT="[Text]"/>
      <dgm:spPr/>
      <dgm:t>
        <a:bodyPr/>
        <a:lstStyle/>
        <a:p>
          <a:r>
            <a:rPr lang="en-US" spc="300" dirty="0" smtClean="0">
              <a:latin typeface="Calibri" pitchFamily="34" charset="0"/>
            </a:rPr>
            <a:t>149 </a:t>
          </a:r>
          <a:r>
            <a:rPr lang="el-GR" spc="300" dirty="0" smtClean="0">
              <a:latin typeface="Calibri" pitchFamily="34" charset="0"/>
            </a:rPr>
            <a:t>Γενικές Διευθύνσεις</a:t>
          </a:r>
          <a:endParaRPr lang="el-GR" dirty="0"/>
        </a:p>
      </dgm:t>
    </dgm:pt>
    <dgm:pt modelId="{11184F63-B52E-4DFC-99BD-7C7DBAAEF810}" type="parTrans" cxnId="{EA368B21-68FE-4EE3-8119-6280C40BE8B6}">
      <dgm:prSet/>
      <dgm:spPr/>
      <dgm:t>
        <a:bodyPr/>
        <a:lstStyle/>
        <a:p>
          <a:endParaRPr lang="el-GR"/>
        </a:p>
      </dgm:t>
    </dgm:pt>
    <dgm:pt modelId="{1A7EDABE-BBB2-4418-B172-DC1B4EE3D2DC}" type="sibTrans" cxnId="{EA368B21-68FE-4EE3-8119-6280C40BE8B6}">
      <dgm:prSet/>
      <dgm:spPr/>
      <dgm:t>
        <a:bodyPr/>
        <a:lstStyle/>
        <a:p>
          <a:endParaRPr lang="el-GR"/>
        </a:p>
      </dgm:t>
    </dgm:pt>
    <dgm:pt modelId="{B37B2F21-B5D9-4530-95BF-611DF98C4923}">
      <dgm:prSet phldrT="[Text]"/>
      <dgm:spPr/>
      <dgm:t>
        <a:bodyPr/>
        <a:lstStyle/>
        <a:p>
          <a:r>
            <a:rPr lang="en-US" spc="300" dirty="0" smtClean="0">
              <a:latin typeface="Calibri" pitchFamily="34" charset="0"/>
            </a:rPr>
            <a:t>886 </a:t>
          </a:r>
          <a:r>
            <a:rPr lang="el-GR" spc="300" dirty="0" smtClean="0">
              <a:latin typeface="Calibri" pitchFamily="34" charset="0"/>
            </a:rPr>
            <a:t>Διευθύνσεις</a:t>
          </a:r>
          <a:endParaRPr lang="el-GR" dirty="0"/>
        </a:p>
      </dgm:t>
    </dgm:pt>
    <dgm:pt modelId="{188F4ECB-7B41-438A-9916-78ACC772D536}" type="parTrans" cxnId="{BEB95144-245E-4018-90CB-5503DAEF6029}">
      <dgm:prSet/>
      <dgm:spPr/>
      <dgm:t>
        <a:bodyPr/>
        <a:lstStyle/>
        <a:p>
          <a:endParaRPr lang="el-GR"/>
        </a:p>
      </dgm:t>
    </dgm:pt>
    <dgm:pt modelId="{FF399C83-B7A7-4295-8FF6-884C3C9F6A50}" type="sibTrans" cxnId="{BEB95144-245E-4018-90CB-5503DAEF6029}">
      <dgm:prSet/>
      <dgm:spPr/>
      <dgm:t>
        <a:bodyPr/>
        <a:lstStyle/>
        <a:p>
          <a:endParaRPr lang="el-GR"/>
        </a:p>
      </dgm:t>
    </dgm:pt>
    <dgm:pt modelId="{C47D5BD6-08C7-4AD6-98EB-E02689110C16}">
      <dgm:prSet phldrT="[Text]"/>
      <dgm:spPr/>
      <dgm:t>
        <a:bodyPr/>
        <a:lstStyle/>
        <a:p>
          <a:r>
            <a:rPr lang="en-US" spc="300" dirty="0" smtClean="0">
              <a:latin typeface="Calibri" pitchFamily="34" charset="0"/>
            </a:rPr>
            <a:t>3720 </a:t>
          </a:r>
          <a:r>
            <a:rPr lang="el-GR" spc="300" dirty="0" smtClean="0">
              <a:latin typeface="Calibri" pitchFamily="34" charset="0"/>
            </a:rPr>
            <a:t>Τμήματα</a:t>
          </a:r>
          <a:endParaRPr lang="el-GR" dirty="0"/>
        </a:p>
      </dgm:t>
    </dgm:pt>
    <dgm:pt modelId="{49D82A14-3F33-4572-822F-4384BA5471F7}" type="parTrans" cxnId="{B2B80AE4-4648-405E-8C96-211D1B09D221}">
      <dgm:prSet/>
      <dgm:spPr/>
      <dgm:t>
        <a:bodyPr/>
        <a:lstStyle/>
        <a:p>
          <a:endParaRPr lang="el-GR"/>
        </a:p>
      </dgm:t>
    </dgm:pt>
    <dgm:pt modelId="{6A3E507C-B578-40D9-BA49-F8A447E5F4F5}" type="sibTrans" cxnId="{B2B80AE4-4648-405E-8C96-211D1B09D221}">
      <dgm:prSet/>
      <dgm:spPr/>
      <dgm:t>
        <a:bodyPr/>
        <a:lstStyle/>
        <a:p>
          <a:endParaRPr lang="el-GR"/>
        </a:p>
      </dgm:t>
    </dgm:pt>
    <dgm:pt modelId="{DE599F2D-83D0-44D4-A676-EE60956E5D83}" type="pres">
      <dgm:prSet presAssocID="{8706C170-FE55-40B5-9ABD-B602E481A9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6AA8694-4B43-4DCC-9618-9898BF135C5F}" type="pres">
      <dgm:prSet presAssocID="{0E5B0185-6069-4BC4-8B53-F66F41CFA496}" presName="composite" presStyleCnt="0"/>
      <dgm:spPr/>
    </dgm:pt>
    <dgm:pt modelId="{D1808465-DBF8-45DA-ADCA-84634F42E9B2}" type="pres">
      <dgm:prSet presAssocID="{0E5B0185-6069-4BC4-8B53-F66F41CFA496}" presName="LShape" presStyleLbl="alignNode1" presStyleIdx="0" presStyleCnt="5"/>
      <dgm:spPr/>
    </dgm:pt>
    <dgm:pt modelId="{B352F323-3FC3-4BC0-9585-865BA1BE2531}" type="pres">
      <dgm:prSet presAssocID="{0E5B0185-6069-4BC4-8B53-F66F41CFA49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4CC3F6-4BBF-4075-AA05-9BD5D44E2077}" type="pres">
      <dgm:prSet presAssocID="{0E5B0185-6069-4BC4-8B53-F66F41CFA496}" presName="Triangle" presStyleLbl="alignNode1" presStyleIdx="1" presStyleCnt="5"/>
      <dgm:spPr/>
    </dgm:pt>
    <dgm:pt modelId="{1EA50A14-7472-41AE-AF39-D1B00D7575AD}" type="pres">
      <dgm:prSet presAssocID="{1A7EDABE-BBB2-4418-B172-DC1B4EE3D2DC}" presName="sibTrans" presStyleCnt="0"/>
      <dgm:spPr/>
    </dgm:pt>
    <dgm:pt modelId="{1B5D7C39-BA65-4980-AB62-3F75B698F19F}" type="pres">
      <dgm:prSet presAssocID="{1A7EDABE-BBB2-4418-B172-DC1B4EE3D2DC}" presName="space" presStyleCnt="0"/>
      <dgm:spPr/>
    </dgm:pt>
    <dgm:pt modelId="{E41D3982-618D-41FF-96CA-F3D4E60DB01C}" type="pres">
      <dgm:prSet presAssocID="{B37B2F21-B5D9-4530-95BF-611DF98C4923}" presName="composite" presStyleCnt="0"/>
      <dgm:spPr/>
    </dgm:pt>
    <dgm:pt modelId="{BACA654B-BEAD-429F-A850-AD3569803064}" type="pres">
      <dgm:prSet presAssocID="{B37B2F21-B5D9-4530-95BF-611DF98C4923}" presName="LShape" presStyleLbl="alignNode1" presStyleIdx="2" presStyleCnt="5"/>
      <dgm:spPr/>
    </dgm:pt>
    <dgm:pt modelId="{597CDF77-5439-4EAA-8986-3D9B476FAFC0}" type="pres">
      <dgm:prSet presAssocID="{B37B2F21-B5D9-4530-95BF-611DF98C492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6CA945-D11E-4B76-936B-734436293C22}" type="pres">
      <dgm:prSet presAssocID="{B37B2F21-B5D9-4530-95BF-611DF98C4923}" presName="Triangle" presStyleLbl="alignNode1" presStyleIdx="3" presStyleCnt="5"/>
      <dgm:spPr/>
    </dgm:pt>
    <dgm:pt modelId="{F034BAEF-0CED-4E03-8642-8D62840953CF}" type="pres">
      <dgm:prSet presAssocID="{FF399C83-B7A7-4295-8FF6-884C3C9F6A50}" presName="sibTrans" presStyleCnt="0"/>
      <dgm:spPr/>
    </dgm:pt>
    <dgm:pt modelId="{23B7889D-7BA0-497A-A339-6035E34B12CB}" type="pres">
      <dgm:prSet presAssocID="{FF399C83-B7A7-4295-8FF6-884C3C9F6A50}" presName="space" presStyleCnt="0"/>
      <dgm:spPr/>
    </dgm:pt>
    <dgm:pt modelId="{E4EBE1DF-C1B8-44CF-A466-18DFA9A17FA0}" type="pres">
      <dgm:prSet presAssocID="{C47D5BD6-08C7-4AD6-98EB-E02689110C16}" presName="composite" presStyleCnt="0"/>
      <dgm:spPr/>
    </dgm:pt>
    <dgm:pt modelId="{0A463E29-96DB-48A6-8092-3ACB35AA1205}" type="pres">
      <dgm:prSet presAssocID="{C47D5BD6-08C7-4AD6-98EB-E02689110C16}" presName="LShape" presStyleLbl="alignNode1" presStyleIdx="4" presStyleCnt="5"/>
      <dgm:spPr/>
    </dgm:pt>
    <dgm:pt modelId="{63A9E188-2C13-4979-B35F-37738AA1B78C}" type="pres">
      <dgm:prSet presAssocID="{C47D5BD6-08C7-4AD6-98EB-E02689110C1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520C1AF-BE15-431E-B5A1-2AADA77E33AD}" type="presOf" srcId="{0E5B0185-6069-4BC4-8B53-F66F41CFA496}" destId="{B352F323-3FC3-4BC0-9585-865BA1BE2531}" srcOrd="0" destOrd="0" presId="urn:microsoft.com/office/officeart/2009/3/layout/StepUpProcess"/>
    <dgm:cxn modelId="{B2B80AE4-4648-405E-8C96-211D1B09D221}" srcId="{8706C170-FE55-40B5-9ABD-B602E481A91F}" destId="{C47D5BD6-08C7-4AD6-98EB-E02689110C16}" srcOrd="2" destOrd="0" parTransId="{49D82A14-3F33-4572-822F-4384BA5471F7}" sibTransId="{6A3E507C-B578-40D9-BA49-F8A447E5F4F5}"/>
    <dgm:cxn modelId="{EA368B21-68FE-4EE3-8119-6280C40BE8B6}" srcId="{8706C170-FE55-40B5-9ABD-B602E481A91F}" destId="{0E5B0185-6069-4BC4-8B53-F66F41CFA496}" srcOrd="0" destOrd="0" parTransId="{11184F63-B52E-4DFC-99BD-7C7DBAAEF810}" sibTransId="{1A7EDABE-BBB2-4418-B172-DC1B4EE3D2DC}"/>
    <dgm:cxn modelId="{F98D2D4A-3001-4238-AD4F-AF9FE26E9679}" type="presOf" srcId="{B37B2F21-B5D9-4530-95BF-611DF98C4923}" destId="{597CDF77-5439-4EAA-8986-3D9B476FAFC0}" srcOrd="0" destOrd="0" presId="urn:microsoft.com/office/officeart/2009/3/layout/StepUpProcess"/>
    <dgm:cxn modelId="{995C7F0B-3C17-466C-92CA-061B7BE8035E}" type="presOf" srcId="{C47D5BD6-08C7-4AD6-98EB-E02689110C16}" destId="{63A9E188-2C13-4979-B35F-37738AA1B78C}" srcOrd="0" destOrd="0" presId="urn:microsoft.com/office/officeart/2009/3/layout/StepUpProcess"/>
    <dgm:cxn modelId="{BEB95144-245E-4018-90CB-5503DAEF6029}" srcId="{8706C170-FE55-40B5-9ABD-B602E481A91F}" destId="{B37B2F21-B5D9-4530-95BF-611DF98C4923}" srcOrd="1" destOrd="0" parTransId="{188F4ECB-7B41-438A-9916-78ACC772D536}" sibTransId="{FF399C83-B7A7-4295-8FF6-884C3C9F6A50}"/>
    <dgm:cxn modelId="{4BDB4408-E1C3-4412-81C0-7EFEF71067CF}" type="presOf" srcId="{8706C170-FE55-40B5-9ABD-B602E481A91F}" destId="{DE599F2D-83D0-44D4-A676-EE60956E5D83}" srcOrd="0" destOrd="0" presId="urn:microsoft.com/office/officeart/2009/3/layout/StepUpProcess"/>
    <dgm:cxn modelId="{0D24C786-0633-47FF-8EF0-026F2B5412B0}" type="presParOf" srcId="{DE599F2D-83D0-44D4-A676-EE60956E5D83}" destId="{26AA8694-4B43-4DCC-9618-9898BF135C5F}" srcOrd="0" destOrd="0" presId="urn:microsoft.com/office/officeart/2009/3/layout/StepUpProcess"/>
    <dgm:cxn modelId="{7A57847F-F85C-4A25-888E-6D71C9DBC6E9}" type="presParOf" srcId="{26AA8694-4B43-4DCC-9618-9898BF135C5F}" destId="{D1808465-DBF8-45DA-ADCA-84634F42E9B2}" srcOrd="0" destOrd="0" presId="urn:microsoft.com/office/officeart/2009/3/layout/StepUpProcess"/>
    <dgm:cxn modelId="{8B75CC3C-AA35-4A0F-B094-EFFBDA0C8A07}" type="presParOf" srcId="{26AA8694-4B43-4DCC-9618-9898BF135C5F}" destId="{B352F323-3FC3-4BC0-9585-865BA1BE2531}" srcOrd="1" destOrd="0" presId="urn:microsoft.com/office/officeart/2009/3/layout/StepUpProcess"/>
    <dgm:cxn modelId="{64A2A87D-BD6B-42CB-AED0-4BE8314D3939}" type="presParOf" srcId="{26AA8694-4B43-4DCC-9618-9898BF135C5F}" destId="{114CC3F6-4BBF-4075-AA05-9BD5D44E2077}" srcOrd="2" destOrd="0" presId="urn:microsoft.com/office/officeart/2009/3/layout/StepUpProcess"/>
    <dgm:cxn modelId="{B565DAEF-AA42-47DB-BDF7-21B2B1B1FEA6}" type="presParOf" srcId="{DE599F2D-83D0-44D4-A676-EE60956E5D83}" destId="{1EA50A14-7472-41AE-AF39-D1B00D7575AD}" srcOrd="1" destOrd="0" presId="urn:microsoft.com/office/officeart/2009/3/layout/StepUpProcess"/>
    <dgm:cxn modelId="{8B7AC8EC-7B55-4581-8B44-978A834DA023}" type="presParOf" srcId="{1EA50A14-7472-41AE-AF39-D1B00D7575AD}" destId="{1B5D7C39-BA65-4980-AB62-3F75B698F19F}" srcOrd="0" destOrd="0" presId="urn:microsoft.com/office/officeart/2009/3/layout/StepUpProcess"/>
    <dgm:cxn modelId="{7BAEEBC8-2814-4CD0-B44B-9AF3C2D43FEF}" type="presParOf" srcId="{DE599F2D-83D0-44D4-A676-EE60956E5D83}" destId="{E41D3982-618D-41FF-96CA-F3D4E60DB01C}" srcOrd="2" destOrd="0" presId="urn:microsoft.com/office/officeart/2009/3/layout/StepUpProcess"/>
    <dgm:cxn modelId="{2CDC617D-F9F6-4626-A746-12DE425C936F}" type="presParOf" srcId="{E41D3982-618D-41FF-96CA-F3D4E60DB01C}" destId="{BACA654B-BEAD-429F-A850-AD3569803064}" srcOrd="0" destOrd="0" presId="urn:microsoft.com/office/officeart/2009/3/layout/StepUpProcess"/>
    <dgm:cxn modelId="{6DF83984-D6EF-4486-A361-51AD71D3ECC6}" type="presParOf" srcId="{E41D3982-618D-41FF-96CA-F3D4E60DB01C}" destId="{597CDF77-5439-4EAA-8986-3D9B476FAFC0}" srcOrd="1" destOrd="0" presId="urn:microsoft.com/office/officeart/2009/3/layout/StepUpProcess"/>
    <dgm:cxn modelId="{45AC9C0C-9571-45D3-9796-140CC4A57AAA}" type="presParOf" srcId="{E41D3982-618D-41FF-96CA-F3D4E60DB01C}" destId="{726CA945-D11E-4B76-936B-734436293C22}" srcOrd="2" destOrd="0" presId="urn:microsoft.com/office/officeart/2009/3/layout/StepUpProcess"/>
    <dgm:cxn modelId="{94A48DB9-A318-4FA2-8BAF-7EBA30A82328}" type="presParOf" srcId="{DE599F2D-83D0-44D4-A676-EE60956E5D83}" destId="{F034BAEF-0CED-4E03-8642-8D62840953CF}" srcOrd="3" destOrd="0" presId="urn:microsoft.com/office/officeart/2009/3/layout/StepUpProcess"/>
    <dgm:cxn modelId="{5C59AC99-09BC-46CC-8166-EEA61C2C4233}" type="presParOf" srcId="{F034BAEF-0CED-4E03-8642-8D62840953CF}" destId="{23B7889D-7BA0-497A-A339-6035E34B12CB}" srcOrd="0" destOrd="0" presId="urn:microsoft.com/office/officeart/2009/3/layout/StepUpProcess"/>
    <dgm:cxn modelId="{B8E50E1C-2025-47E7-8A1A-DFF1CE66EF4D}" type="presParOf" srcId="{DE599F2D-83D0-44D4-A676-EE60956E5D83}" destId="{E4EBE1DF-C1B8-44CF-A466-18DFA9A17FA0}" srcOrd="4" destOrd="0" presId="urn:microsoft.com/office/officeart/2009/3/layout/StepUpProcess"/>
    <dgm:cxn modelId="{52F7E341-27C8-4B5E-9E0C-5A77F00A3FC6}" type="presParOf" srcId="{E4EBE1DF-C1B8-44CF-A466-18DFA9A17FA0}" destId="{0A463E29-96DB-48A6-8092-3ACB35AA1205}" srcOrd="0" destOrd="0" presId="urn:microsoft.com/office/officeart/2009/3/layout/StepUpProcess"/>
    <dgm:cxn modelId="{E7CF66CA-99F3-4CA8-8088-12D5AE017E66}" type="presParOf" srcId="{E4EBE1DF-C1B8-44CF-A466-18DFA9A17FA0}" destId="{63A9E188-2C13-4979-B35F-37738AA1B7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3EDD02-7BC5-4B94-84A5-D826848DB5B5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F304C7-AC5E-4A23-A6D0-EEEA7F54A7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1B646A-DFD8-490E-8F53-6EA22CB67893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8FEC95-B554-48A9-9FC0-464718F90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B01E1-6F13-4C40-B0C0-D422816241A3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D1E86-F839-4CAA-B1A2-5CB2D539CE7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65E95-AB0A-4373-9127-72DE8BA042D1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7288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noProof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2967A-5797-4FA4-82C8-454A14387051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9454D0-9B14-42FB-B00D-A0232CBD3743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E146A8-E00A-4B4A-80A3-0B8899077A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18BC-7A5D-4380-8E26-46AE95D2C47C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9338-859A-4694-8359-0E993A3CF9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3369-1CC9-438A-84BA-585A9C3E1EC8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22EF-5E27-4802-8A64-DCF8AD6013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865D-6E5C-4B4C-9CE0-F7D6A8280C07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10C8-17D9-41CB-9A3F-9CEF5FE001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BDA3-5BD4-47E7-862C-47B94E5BE91E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9CA16F-4088-4548-ADC6-2F6F240482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844DDA-2E2F-48F8-84A7-D2C2A08CEA6F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202FC1-AA3A-4081-83A2-9C2F25C196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A1B286-0508-4541-86AC-7827578B4519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AC39D8-5CED-418E-983C-415D592A04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3DFB-E10B-4EA9-B5ED-8C63ECB195A8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0248-1BDD-4380-AEE1-DD58EFCDB3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A9A2-9C51-410F-97F6-A1E712001976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2B778E-830E-4C50-8768-570E755793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4989-A8EC-4B87-BE14-9CBD944A2B34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CF77-FC12-47B4-BFB9-62E271EC71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BA4E14-AB77-494C-95A8-A7EBE3869C9A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0CF8D4-5A70-4A3A-A304-05C4B35F79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151DE-C2EA-4A1E-A129-8FE6AE3216B9}" type="datetimeFigureOut">
              <a:rPr lang="el-GR"/>
              <a:pPr>
                <a:defRPr/>
              </a:pPr>
              <a:t>16/11/2012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7DA509-1763-40EB-A101-01865E8882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66" r:id="rId6"/>
    <p:sldLayoutId id="2147483772" r:id="rId7"/>
    <p:sldLayoutId id="2147483765" r:id="rId8"/>
    <p:sldLayoutId id="2147483773" r:id="rId9"/>
    <p:sldLayoutId id="2147483764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hart" Target="../charts/chart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karka@yahoo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339975" y="4038600"/>
            <a:ext cx="6804025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 ΔΙΟΙΚΗΤΙΚΗ μεταρρυθμιΣη ΕΙΝΑΙ ΑΝΑΓΚΑΙΑ ΚΑΙ ΕΦΙΚΤΗ!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mtClean="0"/>
              <a:t>Παναγιώτης Καρκατσούλης</a:t>
            </a:r>
          </a:p>
        </p:txBody>
      </p:sp>
      <p:pic>
        <p:nvPicPr>
          <p:cNvPr id="15363" name="Picture 2" descr="C:\Users\pkark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070600"/>
            <a:ext cx="6746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314325" y="292417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14325" y="371633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14325" y="45085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14325" y="53006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314325" y="21002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314325" y="60928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8262938" y="5459413"/>
            <a:ext cx="7350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1200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7812088" y="4621213"/>
            <a:ext cx="4492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78</a:t>
            </a: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5435600" y="3932238"/>
            <a:ext cx="4492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4064000" y="3067050"/>
            <a:ext cx="304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6095" name="Text Box 16"/>
          <p:cNvSpPr txBox="1">
            <a:spLocks noChangeArrowheads="1"/>
          </p:cNvSpPr>
          <p:nvPr/>
        </p:nvSpPr>
        <p:spPr bwMode="auto">
          <a:xfrm>
            <a:off x="234950" y="5518150"/>
            <a:ext cx="1366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noProof="1">
                <a:solidFill>
                  <a:srgbClr val="000000"/>
                </a:solidFill>
              </a:rPr>
              <a:t>Σύμβουλοι</a:t>
            </a:r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198438" y="4502150"/>
            <a:ext cx="19970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/>
            <a:r>
              <a:rPr lang="el-GR" sz="2000" noProof="1">
                <a:solidFill>
                  <a:srgbClr val="000000"/>
                </a:solidFill>
              </a:rPr>
              <a:t>Γενικοί &amp; Ειδικοί</a:t>
            </a:r>
          </a:p>
          <a:p>
            <a:pPr marL="177800" indent="-177800" defTabSz="801688"/>
            <a:r>
              <a:rPr lang="el-GR" sz="2000" noProof="1">
                <a:solidFill>
                  <a:srgbClr val="000000"/>
                </a:solidFill>
              </a:rPr>
              <a:t>Γραμματείς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250825" y="3878263"/>
            <a:ext cx="1550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noProof="1">
                <a:solidFill>
                  <a:srgbClr val="000000"/>
                </a:solidFill>
              </a:rPr>
              <a:t>Υφυπουργοί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323850" y="2924175"/>
            <a:ext cx="18065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/>
            <a:r>
              <a:rPr lang="el-GR" sz="2000" noProof="1">
                <a:solidFill>
                  <a:srgbClr val="000000"/>
                </a:solidFill>
              </a:rPr>
              <a:t>Αναπληρωτές </a:t>
            </a:r>
          </a:p>
          <a:p>
            <a:pPr marL="177800" indent="-177800" defTabSz="801688"/>
            <a:r>
              <a:rPr lang="el-GR" sz="2000" noProof="1">
                <a:solidFill>
                  <a:srgbClr val="000000"/>
                </a:solidFill>
              </a:rPr>
              <a:t>Υπουργοί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323850" y="2274888"/>
            <a:ext cx="12652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noProof="1">
                <a:solidFill>
                  <a:srgbClr val="000000"/>
                </a:solidFill>
              </a:rPr>
              <a:t>Υπουργοί</a:t>
            </a:r>
          </a:p>
        </p:txBody>
      </p:sp>
      <p:sp>
        <p:nvSpPr>
          <p:cNvPr id="46119" name="Text Box 40"/>
          <p:cNvSpPr txBox="1">
            <a:spLocks noChangeArrowheads="1"/>
          </p:cNvSpPr>
          <p:nvPr/>
        </p:nvSpPr>
        <p:spPr bwMode="auto">
          <a:xfrm>
            <a:off x="4643438" y="2203450"/>
            <a:ext cx="4492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76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l-GR" sz="3200" b="1" smtClean="0"/>
              <a:t>Υδροκεφαλισμός του πολιτικού συστήματος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975" y="2271713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274888"/>
            <a:ext cx="3190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975" y="3133725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135313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9538" y="3932238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932238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932238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725" y="4694238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6238" y="5516563"/>
            <a:ext cx="3190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738" y="4703763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4692650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4692650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6688" y="469423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88" y="469423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6663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63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563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 Box 12"/>
          <p:cNvSpPr txBox="1">
            <a:spLocks noChangeArrowheads="1"/>
          </p:cNvSpPr>
          <p:nvPr/>
        </p:nvSpPr>
        <p:spPr bwMode="auto">
          <a:xfrm>
            <a:off x="7394575" y="5516563"/>
            <a:ext cx="490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el-GR" sz="2000" b="1" noProof="1">
                <a:solidFill>
                  <a:srgbClr val="000000"/>
                </a:solidFill>
              </a:rPr>
              <a:t>….</a:t>
            </a: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69423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274888"/>
            <a:ext cx="3190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227488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932238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9417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932238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25" y="4694238"/>
            <a:ext cx="3190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0" y="4694238"/>
            <a:ext cx="3190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2563" y="469423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3938" y="4700588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25" y="4694238"/>
            <a:ext cx="317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9188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516563"/>
            <a:ext cx="3175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135313"/>
            <a:ext cx="319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5" name="Picture 2" descr="C:\Users\pkark\Desktop\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/>
      <p:bldP spid="46092" grpId="0"/>
      <p:bldP spid="46093" grpId="0"/>
      <p:bldP spid="46094" grpId="0"/>
      <p:bldP spid="46095" grpId="0"/>
      <p:bldP spid="46096" grpId="0"/>
      <p:bldP spid="46097" grpId="0"/>
      <p:bldP spid="46098" grpId="0"/>
      <p:bldP spid="46099" grpId="0"/>
      <p:bldP spid="46119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620713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 lnSpcReduction="10000"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Συντονισμός δημόσιων πολιτικών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356100" y="692150"/>
            <a:ext cx="1728788" cy="914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Πρωθυπουργός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164388" y="692150"/>
            <a:ext cx="1582737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Υπουργικό </a:t>
            </a:r>
          </a:p>
          <a:p>
            <a:pPr algn="ctr"/>
            <a:r>
              <a:rPr lang="el-GR">
                <a:latin typeface="Calibri" pitchFamily="34" charset="0"/>
              </a:rPr>
              <a:t>Συμβούλιο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164388" y="1773238"/>
            <a:ext cx="1582737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Κυβερνητικές</a:t>
            </a:r>
          </a:p>
          <a:p>
            <a:pPr algn="ctr"/>
            <a:r>
              <a:rPr lang="el-GR">
                <a:latin typeface="Calibri" pitchFamily="34" charset="0"/>
              </a:rPr>
              <a:t>Επιτροπές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900113" y="476250"/>
            <a:ext cx="1582737" cy="914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Αντιπρόεδρος </a:t>
            </a:r>
          </a:p>
          <a:p>
            <a:pPr algn="ctr"/>
            <a:r>
              <a:rPr lang="el-GR">
                <a:latin typeface="Calibri" pitchFamily="34" charset="0"/>
              </a:rPr>
              <a:t>Κυβέρνησης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2124075" y="1844675"/>
            <a:ext cx="1582738" cy="914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Υπουργός </a:t>
            </a:r>
          </a:p>
          <a:p>
            <a:pPr algn="ctr"/>
            <a:r>
              <a:rPr lang="el-GR">
                <a:latin typeface="Calibri" pitchFamily="34" charset="0"/>
              </a:rPr>
              <a:t>Επικρατείας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0" y="1844675"/>
            <a:ext cx="1873250" cy="10080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B’ </a:t>
            </a:r>
            <a:r>
              <a:rPr lang="el-GR">
                <a:latin typeface="Calibri" pitchFamily="34" charset="0"/>
              </a:rPr>
              <a:t>Αντιπρόεδρος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164388" y="2852738"/>
            <a:ext cx="1582737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Διυπουργικές</a:t>
            </a:r>
          </a:p>
          <a:p>
            <a:pPr algn="ctr"/>
            <a:r>
              <a:rPr lang="el-GR">
                <a:latin typeface="Calibri" pitchFamily="34" charset="0"/>
              </a:rPr>
              <a:t>Επιτροπές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5288" y="5643563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ΥΠΕΚΑ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95288" y="4149725"/>
            <a:ext cx="914400" cy="1214438"/>
          </a:xfrm>
          <a:prstGeom prst="can">
            <a:avLst>
              <a:gd name="adj" fmla="val 3320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ΥΠΕΣΑΗΔ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348038" y="5643563"/>
            <a:ext cx="914400" cy="1214437"/>
          </a:xfrm>
          <a:prstGeom prst="can">
            <a:avLst>
              <a:gd name="adj" fmla="val 33203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ΥΠΟΙΚ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835150" y="4076700"/>
            <a:ext cx="914400" cy="1214438"/>
          </a:xfrm>
          <a:prstGeom prst="can">
            <a:avLst>
              <a:gd name="adj" fmla="val 33203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ΥΠΟΙΑΝ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348038" y="4149725"/>
            <a:ext cx="914400" cy="1214438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ΥΠΡΟΠΟ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835150" y="5643563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ΥΠΕΘΑ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4859338" y="4149725"/>
            <a:ext cx="914400" cy="1214438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ΥΠΠΟ&amp;Τ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6300788" y="4149725"/>
            <a:ext cx="914400" cy="1214438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ΥΠΕΘ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6300788" y="5643563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ΥΠΥΓ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4859338" y="5643563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ΥΠΕΡ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067175" y="2205038"/>
            <a:ext cx="2305050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Γραφείο </a:t>
            </a:r>
          </a:p>
          <a:p>
            <a:pPr algn="ctr"/>
            <a:r>
              <a:rPr lang="el-GR">
                <a:latin typeface="Calibri" pitchFamily="34" charset="0"/>
              </a:rPr>
              <a:t>Πρωθυπουργού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4211638" y="3068638"/>
            <a:ext cx="1944687" cy="360362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ΓΓΚ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1331913" y="2997200"/>
            <a:ext cx="23764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>
                <a:latin typeface="Calibri" pitchFamily="34" charset="0"/>
              </a:rPr>
              <a:t>ΓΓ </a:t>
            </a:r>
          </a:p>
          <a:p>
            <a:pPr algn="ctr"/>
            <a:r>
              <a:rPr lang="el-GR" sz="1600">
                <a:latin typeface="Calibri" pitchFamily="34" charset="0"/>
              </a:rPr>
              <a:t>Επικοινωνίας &amp; </a:t>
            </a:r>
          </a:p>
          <a:p>
            <a:pPr algn="ctr"/>
            <a:r>
              <a:rPr lang="el-GR" sz="1600">
                <a:latin typeface="Calibri" pitchFamily="34" charset="0"/>
              </a:rPr>
              <a:t>Ενημέρωσης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7667625" y="4076700"/>
            <a:ext cx="914400" cy="1214438"/>
          </a:xfrm>
          <a:prstGeom prst="can">
            <a:avLst>
              <a:gd name="adj" fmla="val 3320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ΥΠΕΞ</a:t>
            </a: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7667625" y="5643563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Calibri" pitchFamily="34" charset="0"/>
              </a:rPr>
              <a:t>ΥΠΥΠ</a:t>
            </a:r>
          </a:p>
          <a:p>
            <a:pPr algn="ctr"/>
            <a:r>
              <a:rPr lang="el-GR">
                <a:latin typeface="Calibri" pitchFamily="34" charset="0"/>
              </a:rPr>
              <a:t>&amp;Μ</a:t>
            </a:r>
          </a:p>
        </p:txBody>
      </p:sp>
      <p:cxnSp>
        <p:nvCxnSpPr>
          <p:cNvPr id="25" name="AutoShape 27"/>
          <p:cNvCxnSpPr>
            <a:cxnSpLocks noChangeShapeType="1"/>
            <a:stCxn id="3" idx="6"/>
            <a:endCxn id="21" idx="3"/>
          </p:cNvCxnSpPr>
          <p:nvPr/>
        </p:nvCxnSpPr>
        <p:spPr bwMode="auto">
          <a:xfrm>
            <a:off x="6084888" y="1149350"/>
            <a:ext cx="71437" cy="2100263"/>
          </a:xfrm>
          <a:prstGeom prst="bentConnector3">
            <a:avLst>
              <a:gd name="adj1" fmla="val 417778"/>
            </a:avLst>
          </a:prstGeom>
          <a:noFill/>
          <a:ln w="47625">
            <a:solidFill>
              <a:srgbClr val="800000"/>
            </a:solidFill>
            <a:miter lim="800000"/>
            <a:headEnd/>
            <a:tailEnd type="triangle" w="med" len="med"/>
          </a:ln>
        </p:spPr>
      </p:cxnSp>
      <p:cxnSp>
        <p:nvCxnSpPr>
          <p:cNvPr id="26" name="AutoShape 28"/>
          <p:cNvCxnSpPr>
            <a:cxnSpLocks noChangeShapeType="1"/>
            <a:stCxn id="3" idx="4"/>
            <a:endCxn id="20" idx="0"/>
          </p:cNvCxnSpPr>
          <p:nvPr/>
        </p:nvCxnSpPr>
        <p:spPr bwMode="auto">
          <a:xfrm flipH="1">
            <a:off x="5219700" y="1606550"/>
            <a:ext cx="1588" cy="598488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7" name="AutoShape 29"/>
          <p:cNvCxnSpPr>
            <a:cxnSpLocks noChangeShapeType="1"/>
            <a:stCxn id="7" idx="5"/>
            <a:endCxn id="21" idx="0"/>
          </p:cNvCxnSpPr>
          <p:nvPr/>
        </p:nvCxnSpPr>
        <p:spPr bwMode="auto">
          <a:xfrm>
            <a:off x="3475038" y="2625725"/>
            <a:ext cx="1709737" cy="442913"/>
          </a:xfrm>
          <a:prstGeom prst="straightConnector1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</p:spPr>
      </p:cxnSp>
      <p:cxnSp>
        <p:nvCxnSpPr>
          <p:cNvPr id="28" name="AutoShape 30"/>
          <p:cNvCxnSpPr>
            <a:cxnSpLocks noChangeShapeType="1"/>
            <a:stCxn id="7" idx="4"/>
            <a:endCxn id="22" idx="0"/>
          </p:cNvCxnSpPr>
          <p:nvPr/>
        </p:nvCxnSpPr>
        <p:spPr bwMode="auto">
          <a:xfrm flipH="1">
            <a:off x="2520950" y="2759075"/>
            <a:ext cx="395288" cy="238125"/>
          </a:xfrm>
          <a:prstGeom prst="straightConnector1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</p:spPr>
      </p:cxnSp>
      <p:cxnSp>
        <p:nvCxnSpPr>
          <p:cNvPr id="29" name="AutoShape 31"/>
          <p:cNvCxnSpPr>
            <a:cxnSpLocks noChangeShapeType="1"/>
            <a:stCxn id="8" idx="4"/>
            <a:endCxn id="22" idx="1"/>
          </p:cNvCxnSpPr>
          <p:nvPr/>
        </p:nvCxnSpPr>
        <p:spPr bwMode="auto">
          <a:xfrm>
            <a:off x="936625" y="2852738"/>
            <a:ext cx="395288" cy="504825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</p:spPr>
      </p:cxnSp>
      <p:cxnSp>
        <p:nvCxnSpPr>
          <p:cNvPr id="30" name="AutoShape 32"/>
          <p:cNvCxnSpPr>
            <a:cxnSpLocks noChangeShapeType="1"/>
            <a:stCxn id="3" idx="3"/>
            <a:endCxn id="7" idx="0"/>
          </p:cNvCxnSpPr>
          <p:nvPr/>
        </p:nvCxnSpPr>
        <p:spPr bwMode="auto">
          <a:xfrm flipH="1">
            <a:off x="2916238" y="1473200"/>
            <a:ext cx="1692275" cy="371475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31" name="AutoShape 33"/>
          <p:cNvCxnSpPr>
            <a:cxnSpLocks noChangeShapeType="1"/>
            <a:stCxn id="3" idx="4"/>
            <a:endCxn id="22" idx="3"/>
          </p:cNvCxnSpPr>
          <p:nvPr/>
        </p:nvCxnSpPr>
        <p:spPr bwMode="auto">
          <a:xfrm rot="5400000">
            <a:off x="3589337" y="1725613"/>
            <a:ext cx="1751013" cy="1512888"/>
          </a:xfrm>
          <a:prstGeom prst="curvedConnector2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32" name="AutoShape 34"/>
          <p:cNvCxnSpPr>
            <a:cxnSpLocks noChangeShapeType="1"/>
            <a:stCxn id="6" idx="5"/>
            <a:endCxn id="4" idx="3"/>
          </p:cNvCxnSpPr>
          <p:nvPr/>
        </p:nvCxnSpPr>
        <p:spPr bwMode="auto">
          <a:xfrm rot="16200000" flipH="1">
            <a:off x="4715669" y="-1207294"/>
            <a:ext cx="215900" cy="5145088"/>
          </a:xfrm>
          <a:prstGeom prst="curvedConnector3">
            <a:avLst>
              <a:gd name="adj1" fmla="val 267648"/>
            </a:avLst>
          </a:prstGeom>
          <a:noFill/>
          <a:ln w="4127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33" name="AutoShape 35"/>
          <p:cNvCxnSpPr>
            <a:cxnSpLocks noChangeShapeType="1"/>
            <a:stCxn id="6" idx="5"/>
            <a:endCxn id="5" idx="3"/>
          </p:cNvCxnSpPr>
          <p:nvPr/>
        </p:nvCxnSpPr>
        <p:spPr bwMode="auto">
          <a:xfrm rot="16200000" flipH="1">
            <a:off x="4175125" y="-666750"/>
            <a:ext cx="1296988" cy="5145088"/>
          </a:xfrm>
          <a:prstGeom prst="curvedConnector3">
            <a:avLst>
              <a:gd name="adj1" fmla="val 127907"/>
            </a:avLst>
          </a:prstGeom>
          <a:noFill/>
          <a:ln w="4127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34" name="AutoShape 39"/>
          <p:cNvCxnSpPr>
            <a:cxnSpLocks noChangeShapeType="1"/>
            <a:stCxn id="21" idx="2"/>
            <a:endCxn id="16" idx="1"/>
          </p:cNvCxnSpPr>
          <p:nvPr/>
        </p:nvCxnSpPr>
        <p:spPr bwMode="auto">
          <a:xfrm rot="16200000" flipH="1">
            <a:off x="4890294" y="3723481"/>
            <a:ext cx="720725" cy="131763"/>
          </a:xfrm>
          <a:prstGeom prst="bentConnector3">
            <a:avLst>
              <a:gd name="adj1" fmla="val 49778"/>
            </a:avLst>
          </a:prstGeom>
          <a:noFill/>
          <a:ln w="19050">
            <a:solidFill>
              <a:srgbClr val="99CC00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42"/>
          <p:cNvCxnSpPr>
            <a:cxnSpLocks noChangeShapeType="1"/>
            <a:stCxn id="21" idx="2"/>
            <a:endCxn id="10" idx="1"/>
          </p:cNvCxnSpPr>
          <p:nvPr/>
        </p:nvCxnSpPr>
        <p:spPr bwMode="auto">
          <a:xfrm rot="5400000">
            <a:off x="1911350" y="2370138"/>
            <a:ext cx="2214563" cy="4332287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36" name="AutoShape 43"/>
          <p:cNvCxnSpPr>
            <a:cxnSpLocks noChangeShapeType="1"/>
            <a:stCxn id="21" idx="2"/>
            <a:endCxn id="15" idx="1"/>
          </p:cNvCxnSpPr>
          <p:nvPr/>
        </p:nvCxnSpPr>
        <p:spPr bwMode="auto">
          <a:xfrm rot="5400000">
            <a:off x="2631281" y="3090069"/>
            <a:ext cx="2214563" cy="2892425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37" name="AutoShape 44"/>
          <p:cNvCxnSpPr>
            <a:cxnSpLocks noChangeShapeType="1"/>
            <a:stCxn id="21" idx="2"/>
            <a:endCxn id="12" idx="1"/>
          </p:cNvCxnSpPr>
          <p:nvPr/>
        </p:nvCxnSpPr>
        <p:spPr bwMode="auto">
          <a:xfrm rot="5400000">
            <a:off x="3387725" y="3846513"/>
            <a:ext cx="2214563" cy="1379537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38" name="AutoShape 45"/>
          <p:cNvCxnSpPr>
            <a:cxnSpLocks noChangeShapeType="1"/>
            <a:stCxn id="21" idx="2"/>
            <a:endCxn id="19" idx="1"/>
          </p:cNvCxnSpPr>
          <p:nvPr/>
        </p:nvCxnSpPr>
        <p:spPr bwMode="auto">
          <a:xfrm rot="16200000" flipH="1">
            <a:off x="4143375" y="4470400"/>
            <a:ext cx="2214563" cy="131763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39" name="AutoShape 46"/>
          <p:cNvCxnSpPr>
            <a:cxnSpLocks noChangeShapeType="1"/>
            <a:stCxn id="21" idx="2"/>
            <a:endCxn id="18" idx="1"/>
          </p:cNvCxnSpPr>
          <p:nvPr/>
        </p:nvCxnSpPr>
        <p:spPr bwMode="auto">
          <a:xfrm rot="16200000" flipH="1">
            <a:off x="4864100" y="3749675"/>
            <a:ext cx="2214563" cy="1573213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0" name="AutoShape 47"/>
          <p:cNvCxnSpPr>
            <a:cxnSpLocks noChangeShapeType="1"/>
            <a:stCxn id="21" idx="2"/>
            <a:endCxn id="24" idx="1"/>
          </p:cNvCxnSpPr>
          <p:nvPr/>
        </p:nvCxnSpPr>
        <p:spPr bwMode="auto">
          <a:xfrm rot="16200000" flipH="1">
            <a:off x="5547518" y="3066257"/>
            <a:ext cx="2214563" cy="2940050"/>
          </a:xfrm>
          <a:prstGeom prst="curvedConnector3">
            <a:avLst>
              <a:gd name="adj1" fmla="val 49963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1" name="AutoShape 48"/>
          <p:cNvCxnSpPr>
            <a:cxnSpLocks noChangeShapeType="1"/>
            <a:stCxn id="21" idx="2"/>
            <a:endCxn id="11" idx="1"/>
          </p:cNvCxnSpPr>
          <p:nvPr/>
        </p:nvCxnSpPr>
        <p:spPr bwMode="auto">
          <a:xfrm rot="5400000">
            <a:off x="2658269" y="1623219"/>
            <a:ext cx="720725" cy="4332287"/>
          </a:xfrm>
          <a:prstGeom prst="curvedConnector3">
            <a:avLst>
              <a:gd name="adj1" fmla="val 49778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2" name="AutoShape 49"/>
          <p:cNvCxnSpPr>
            <a:cxnSpLocks noChangeShapeType="1"/>
            <a:stCxn id="21" idx="2"/>
            <a:endCxn id="13" idx="1"/>
          </p:cNvCxnSpPr>
          <p:nvPr/>
        </p:nvCxnSpPr>
        <p:spPr bwMode="auto">
          <a:xfrm rot="5400000">
            <a:off x="3414713" y="2306637"/>
            <a:ext cx="647700" cy="2892425"/>
          </a:xfrm>
          <a:prstGeom prst="curvedConnector3">
            <a:avLst>
              <a:gd name="adj1" fmla="val 49755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3" name="AutoShape 50"/>
          <p:cNvCxnSpPr>
            <a:cxnSpLocks noChangeShapeType="1"/>
            <a:stCxn id="21" idx="2"/>
            <a:endCxn id="14" idx="1"/>
          </p:cNvCxnSpPr>
          <p:nvPr/>
        </p:nvCxnSpPr>
        <p:spPr bwMode="auto">
          <a:xfrm rot="5400000">
            <a:off x="4134644" y="3099594"/>
            <a:ext cx="720725" cy="1379537"/>
          </a:xfrm>
          <a:prstGeom prst="curvedConnector3">
            <a:avLst>
              <a:gd name="adj1" fmla="val 49778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4" name="AutoShape 51"/>
          <p:cNvCxnSpPr>
            <a:cxnSpLocks noChangeShapeType="1"/>
            <a:stCxn id="21" idx="2"/>
            <a:endCxn id="17" idx="1"/>
          </p:cNvCxnSpPr>
          <p:nvPr/>
        </p:nvCxnSpPr>
        <p:spPr bwMode="auto">
          <a:xfrm rot="16200000" flipH="1">
            <a:off x="5611019" y="3002756"/>
            <a:ext cx="720725" cy="1573213"/>
          </a:xfrm>
          <a:prstGeom prst="curvedConnector3">
            <a:avLst>
              <a:gd name="adj1" fmla="val 49778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5" name="AutoShape 52"/>
          <p:cNvCxnSpPr>
            <a:cxnSpLocks noChangeShapeType="1"/>
            <a:stCxn id="21" idx="2"/>
            <a:endCxn id="23" idx="1"/>
          </p:cNvCxnSpPr>
          <p:nvPr/>
        </p:nvCxnSpPr>
        <p:spPr bwMode="auto">
          <a:xfrm rot="16200000" flipH="1">
            <a:off x="6330950" y="2282825"/>
            <a:ext cx="647700" cy="2940050"/>
          </a:xfrm>
          <a:prstGeom prst="curvedConnector3">
            <a:avLst>
              <a:gd name="adj1" fmla="val 49755"/>
            </a:avLst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</p:cxnSp>
      <p:cxnSp>
        <p:nvCxnSpPr>
          <p:cNvPr id="46" name="AutoShape 53"/>
          <p:cNvCxnSpPr>
            <a:cxnSpLocks noChangeShapeType="1"/>
            <a:stCxn id="11" idx="3"/>
            <a:endCxn id="13" idx="2"/>
          </p:cNvCxnSpPr>
          <p:nvPr/>
        </p:nvCxnSpPr>
        <p:spPr bwMode="auto">
          <a:xfrm flipV="1">
            <a:off x="852488" y="4684713"/>
            <a:ext cx="982662" cy="679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7" name="AutoShape 54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852488" y="5364163"/>
            <a:ext cx="0" cy="27940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8" name="AutoShape 55"/>
          <p:cNvCxnSpPr>
            <a:cxnSpLocks noChangeShapeType="1"/>
            <a:stCxn id="11" idx="3"/>
            <a:endCxn id="13" idx="2"/>
          </p:cNvCxnSpPr>
          <p:nvPr/>
        </p:nvCxnSpPr>
        <p:spPr bwMode="auto">
          <a:xfrm flipV="1">
            <a:off x="852488" y="4684713"/>
            <a:ext cx="982662" cy="679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56"/>
          <p:cNvCxnSpPr>
            <a:cxnSpLocks noChangeShapeType="1"/>
            <a:stCxn id="11" idx="4"/>
            <a:endCxn id="14" idx="2"/>
          </p:cNvCxnSpPr>
          <p:nvPr/>
        </p:nvCxnSpPr>
        <p:spPr bwMode="auto">
          <a:xfrm>
            <a:off x="1309688" y="4757738"/>
            <a:ext cx="203835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0" name="AutoShape 57"/>
          <p:cNvCxnSpPr>
            <a:cxnSpLocks noChangeShapeType="1"/>
            <a:stCxn id="11" idx="3"/>
            <a:endCxn id="15" idx="1"/>
          </p:cNvCxnSpPr>
          <p:nvPr/>
        </p:nvCxnSpPr>
        <p:spPr bwMode="auto">
          <a:xfrm>
            <a:off x="852488" y="5364163"/>
            <a:ext cx="1439862" cy="279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1" name="AutoShape 58"/>
          <p:cNvCxnSpPr>
            <a:cxnSpLocks noChangeShapeType="1"/>
            <a:stCxn id="11" idx="4"/>
            <a:endCxn id="16" idx="2"/>
          </p:cNvCxnSpPr>
          <p:nvPr/>
        </p:nvCxnSpPr>
        <p:spPr bwMode="auto">
          <a:xfrm>
            <a:off x="1309688" y="4757738"/>
            <a:ext cx="354965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2" name="AutoShape 59"/>
          <p:cNvCxnSpPr>
            <a:cxnSpLocks noChangeShapeType="1"/>
            <a:stCxn id="11" idx="4"/>
            <a:endCxn id="16" idx="1"/>
          </p:cNvCxnSpPr>
          <p:nvPr/>
        </p:nvCxnSpPr>
        <p:spPr bwMode="auto">
          <a:xfrm flipV="1">
            <a:off x="1309688" y="4149725"/>
            <a:ext cx="4006850" cy="6080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60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852488" y="5364163"/>
            <a:ext cx="2952750" cy="279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4" name="AutoShape 61"/>
          <p:cNvCxnSpPr>
            <a:cxnSpLocks noChangeShapeType="1"/>
            <a:stCxn id="11" idx="4"/>
            <a:endCxn id="19" idx="2"/>
          </p:cNvCxnSpPr>
          <p:nvPr/>
        </p:nvCxnSpPr>
        <p:spPr bwMode="auto">
          <a:xfrm>
            <a:off x="1309688" y="4757738"/>
            <a:ext cx="3549650" cy="1493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5" name="AutoShape 62"/>
          <p:cNvCxnSpPr>
            <a:cxnSpLocks noChangeShapeType="1"/>
            <a:stCxn id="11" idx="0"/>
            <a:endCxn id="17" idx="2"/>
          </p:cNvCxnSpPr>
          <p:nvPr/>
        </p:nvCxnSpPr>
        <p:spPr bwMode="auto">
          <a:xfrm>
            <a:off x="852488" y="4452938"/>
            <a:ext cx="54483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6" name="AutoShape 63"/>
          <p:cNvCxnSpPr>
            <a:cxnSpLocks noChangeShapeType="1"/>
            <a:stCxn id="11" idx="4"/>
            <a:endCxn id="18" idx="1"/>
          </p:cNvCxnSpPr>
          <p:nvPr/>
        </p:nvCxnSpPr>
        <p:spPr bwMode="auto">
          <a:xfrm>
            <a:off x="1309688" y="4757738"/>
            <a:ext cx="5448300" cy="8858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7" name="AutoShape 64"/>
          <p:cNvCxnSpPr>
            <a:cxnSpLocks noChangeShapeType="1"/>
            <a:stCxn id="11" idx="4"/>
            <a:endCxn id="17" idx="1"/>
          </p:cNvCxnSpPr>
          <p:nvPr/>
        </p:nvCxnSpPr>
        <p:spPr bwMode="auto">
          <a:xfrm flipV="1">
            <a:off x="1309688" y="4149725"/>
            <a:ext cx="5448300" cy="6080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" name="AutoShape 65"/>
          <p:cNvCxnSpPr>
            <a:cxnSpLocks noChangeShapeType="1"/>
            <a:stCxn id="11" idx="3"/>
            <a:endCxn id="23" idx="2"/>
          </p:cNvCxnSpPr>
          <p:nvPr/>
        </p:nvCxnSpPr>
        <p:spPr bwMode="auto">
          <a:xfrm flipV="1">
            <a:off x="852488" y="4684713"/>
            <a:ext cx="6815137" cy="679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9" name="AutoShape 66"/>
          <p:cNvCxnSpPr>
            <a:cxnSpLocks noChangeShapeType="1"/>
            <a:stCxn id="11" idx="4"/>
            <a:endCxn id="24" idx="4"/>
          </p:cNvCxnSpPr>
          <p:nvPr/>
        </p:nvCxnSpPr>
        <p:spPr bwMode="auto">
          <a:xfrm>
            <a:off x="1309688" y="4757738"/>
            <a:ext cx="7272337" cy="14938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0" name="AutoShape 67"/>
          <p:cNvCxnSpPr>
            <a:cxnSpLocks noChangeShapeType="1"/>
            <a:stCxn id="12" idx="2"/>
            <a:endCxn id="11" idx="3"/>
          </p:cNvCxnSpPr>
          <p:nvPr/>
        </p:nvCxnSpPr>
        <p:spPr bwMode="auto">
          <a:xfrm rot="10800000">
            <a:off x="852488" y="5364163"/>
            <a:ext cx="2495550" cy="887412"/>
          </a:xfrm>
          <a:prstGeom prst="curvedConnector2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1" name="AutoShape 68"/>
          <p:cNvCxnSpPr>
            <a:cxnSpLocks noChangeShapeType="1"/>
            <a:stCxn id="12" idx="1"/>
            <a:endCxn id="13" idx="3"/>
          </p:cNvCxnSpPr>
          <p:nvPr/>
        </p:nvCxnSpPr>
        <p:spPr bwMode="auto">
          <a:xfrm rot="5400000" flipH="1">
            <a:off x="2872581" y="4710907"/>
            <a:ext cx="352425" cy="15128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2" name="AutoShape 69"/>
          <p:cNvCxnSpPr>
            <a:cxnSpLocks noChangeShapeType="1"/>
            <a:stCxn id="12" idx="2"/>
            <a:endCxn id="15" idx="0"/>
          </p:cNvCxnSpPr>
          <p:nvPr/>
        </p:nvCxnSpPr>
        <p:spPr bwMode="auto">
          <a:xfrm flipH="1" flipV="1">
            <a:off x="2292350" y="5946775"/>
            <a:ext cx="1055688" cy="30480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3" name="AutoShape 70"/>
          <p:cNvCxnSpPr>
            <a:cxnSpLocks noChangeShapeType="1"/>
            <a:stCxn id="12" idx="2"/>
            <a:endCxn id="10" idx="4"/>
          </p:cNvCxnSpPr>
          <p:nvPr/>
        </p:nvCxnSpPr>
        <p:spPr bwMode="auto">
          <a:xfrm flipH="1">
            <a:off x="1309688" y="6251575"/>
            <a:ext cx="2038350" cy="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4" name="AutoShape 71"/>
          <p:cNvCxnSpPr>
            <a:cxnSpLocks noChangeShapeType="1"/>
            <a:stCxn id="12" idx="1"/>
            <a:endCxn id="14" idx="3"/>
          </p:cNvCxnSpPr>
          <p:nvPr/>
        </p:nvCxnSpPr>
        <p:spPr bwMode="auto">
          <a:xfrm flipV="1">
            <a:off x="3805238" y="5364163"/>
            <a:ext cx="0" cy="27940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5" name="AutoShape 72"/>
          <p:cNvCxnSpPr>
            <a:cxnSpLocks noChangeShapeType="1"/>
            <a:stCxn id="12" idx="4"/>
            <a:endCxn id="16" idx="2"/>
          </p:cNvCxnSpPr>
          <p:nvPr/>
        </p:nvCxnSpPr>
        <p:spPr bwMode="auto">
          <a:xfrm flipV="1">
            <a:off x="4262438" y="4757738"/>
            <a:ext cx="596900" cy="14938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6" name="AutoShape 73"/>
          <p:cNvCxnSpPr>
            <a:cxnSpLocks noChangeShapeType="1"/>
            <a:stCxn id="12" idx="4"/>
            <a:endCxn id="19" idx="2"/>
          </p:cNvCxnSpPr>
          <p:nvPr/>
        </p:nvCxnSpPr>
        <p:spPr bwMode="auto">
          <a:xfrm>
            <a:off x="4262438" y="6251575"/>
            <a:ext cx="596900" cy="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7" name="AutoShape 74"/>
          <p:cNvCxnSpPr>
            <a:cxnSpLocks noChangeShapeType="1"/>
            <a:stCxn id="12" idx="4"/>
            <a:endCxn id="17" idx="2"/>
          </p:cNvCxnSpPr>
          <p:nvPr/>
        </p:nvCxnSpPr>
        <p:spPr bwMode="auto">
          <a:xfrm flipV="1">
            <a:off x="4262438" y="4757738"/>
            <a:ext cx="2038350" cy="14938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8" name="AutoShape 75"/>
          <p:cNvCxnSpPr>
            <a:cxnSpLocks noChangeShapeType="1"/>
            <a:stCxn id="12" idx="4"/>
            <a:endCxn id="18" idx="0"/>
          </p:cNvCxnSpPr>
          <p:nvPr/>
        </p:nvCxnSpPr>
        <p:spPr bwMode="auto">
          <a:xfrm flipV="1">
            <a:off x="4262438" y="5946775"/>
            <a:ext cx="2495550" cy="30480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69" name="AutoShape 76"/>
          <p:cNvCxnSpPr>
            <a:cxnSpLocks noChangeShapeType="1"/>
            <a:stCxn id="12" idx="1"/>
            <a:endCxn id="23" idx="2"/>
          </p:cNvCxnSpPr>
          <p:nvPr/>
        </p:nvCxnSpPr>
        <p:spPr bwMode="auto">
          <a:xfrm rot="-5400000">
            <a:off x="5257007" y="3232944"/>
            <a:ext cx="958850" cy="3862387"/>
          </a:xfrm>
          <a:prstGeom prst="curvedConnector2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70" name="AutoShape 77"/>
          <p:cNvCxnSpPr>
            <a:cxnSpLocks noChangeShapeType="1"/>
            <a:stCxn id="12" idx="4"/>
            <a:endCxn id="24" idx="2"/>
          </p:cNvCxnSpPr>
          <p:nvPr/>
        </p:nvCxnSpPr>
        <p:spPr bwMode="auto">
          <a:xfrm>
            <a:off x="4262438" y="6251575"/>
            <a:ext cx="3405187" cy="0"/>
          </a:xfrm>
          <a:prstGeom prst="straightConnector1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</p:cxnSp>
      <p:cxnSp>
        <p:nvCxnSpPr>
          <p:cNvPr id="71" name="AutoShape 79"/>
          <p:cNvCxnSpPr>
            <a:cxnSpLocks noChangeShapeType="1"/>
            <a:stCxn id="23" idx="2"/>
            <a:endCxn id="17" idx="1"/>
          </p:cNvCxnSpPr>
          <p:nvPr/>
        </p:nvCxnSpPr>
        <p:spPr bwMode="auto">
          <a:xfrm flipH="1" flipV="1">
            <a:off x="6757988" y="4149725"/>
            <a:ext cx="909637" cy="534988"/>
          </a:xfrm>
          <a:prstGeom prst="straightConnector1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2" name="AutoShape 80"/>
          <p:cNvCxnSpPr>
            <a:cxnSpLocks noChangeShapeType="1"/>
            <a:stCxn id="23" idx="2"/>
            <a:endCxn id="18" idx="1"/>
          </p:cNvCxnSpPr>
          <p:nvPr/>
        </p:nvCxnSpPr>
        <p:spPr bwMode="auto">
          <a:xfrm rot="10800000" flipV="1">
            <a:off x="6757988" y="4684713"/>
            <a:ext cx="909637" cy="958850"/>
          </a:xfrm>
          <a:prstGeom prst="curvedConnector2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3" name="AutoShape 81"/>
          <p:cNvCxnSpPr>
            <a:cxnSpLocks noChangeShapeType="1"/>
            <a:stCxn id="23" idx="2"/>
            <a:endCxn id="19" idx="1"/>
          </p:cNvCxnSpPr>
          <p:nvPr/>
        </p:nvCxnSpPr>
        <p:spPr bwMode="auto">
          <a:xfrm rot="10800000" flipV="1">
            <a:off x="5316538" y="4684713"/>
            <a:ext cx="2351087" cy="95885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4" name="AutoShape 82"/>
          <p:cNvCxnSpPr>
            <a:cxnSpLocks noChangeShapeType="1"/>
            <a:stCxn id="23" idx="2"/>
            <a:endCxn id="16" idx="1"/>
          </p:cNvCxnSpPr>
          <p:nvPr/>
        </p:nvCxnSpPr>
        <p:spPr bwMode="auto">
          <a:xfrm rot="10800000">
            <a:off x="5316538" y="4149725"/>
            <a:ext cx="2351087" cy="534988"/>
          </a:xfrm>
          <a:prstGeom prst="curvedConnector4">
            <a:avLst>
              <a:gd name="adj1" fmla="val 40245"/>
              <a:gd name="adj2" fmla="val 142731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5" name="AutoShape 83"/>
          <p:cNvCxnSpPr>
            <a:cxnSpLocks noChangeShapeType="1"/>
            <a:endCxn id="12" idx="4"/>
          </p:cNvCxnSpPr>
          <p:nvPr/>
        </p:nvCxnSpPr>
        <p:spPr bwMode="auto">
          <a:xfrm rot="10800000" flipV="1">
            <a:off x="4262438" y="4724400"/>
            <a:ext cx="3406775" cy="1527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6" name="AutoShape 84"/>
          <p:cNvCxnSpPr>
            <a:cxnSpLocks noChangeShapeType="1"/>
            <a:stCxn id="23" idx="2"/>
            <a:endCxn id="24" idx="2"/>
          </p:cNvCxnSpPr>
          <p:nvPr/>
        </p:nvCxnSpPr>
        <p:spPr bwMode="auto">
          <a:xfrm rot="10800000" flipH="1" flipV="1">
            <a:off x="7667625" y="4684713"/>
            <a:ext cx="1588" cy="1566862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7" name="AutoShape 85"/>
          <p:cNvCxnSpPr>
            <a:cxnSpLocks noChangeShapeType="1"/>
            <a:stCxn id="23" idx="2"/>
            <a:endCxn id="14" idx="1"/>
          </p:cNvCxnSpPr>
          <p:nvPr/>
        </p:nvCxnSpPr>
        <p:spPr bwMode="auto">
          <a:xfrm rot="10800000">
            <a:off x="3805238" y="4149725"/>
            <a:ext cx="3862387" cy="534988"/>
          </a:xfrm>
          <a:prstGeom prst="curvedConnector4">
            <a:avLst>
              <a:gd name="adj1" fmla="val 44060"/>
              <a:gd name="adj2" fmla="val 142731"/>
            </a:avLst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8" name="AutoShape 86"/>
          <p:cNvCxnSpPr>
            <a:cxnSpLocks noChangeShapeType="1"/>
            <a:stCxn id="23" idx="2"/>
            <a:endCxn id="15" idx="1"/>
          </p:cNvCxnSpPr>
          <p:nvPr/>
        </p:nvCxnSpPr>
        <p:spPr bwMode="auto">
          <a:xfrm rot="10800000" flipV="1">
            <a:off x="2292350" y="4684713"/>
            <a:ext cx="5375275" cy="95885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79" name="AutoShape 87"/>
          <p:cNvCxnSpPr>
            <a:cxnSpLocks noChangeShapeType="1"/>
            <a:stCxn id="23" idx="2"/>
            <a:endCxn id="13" idx="0"/>
          </p:cNvCxnSpPr>
          <p:nvPr/>
        </p:nvCxnSpPr>
        <p:spPr bwMode="auto">
          <a:xfrm rot="10800000">
            <a:off x="2292350" y="4379913"/>
            <a:ext cx="5375275" cy="304800"/>
          </a:xfrm>
          <a:prstGeom prst="curvedConnector4">
            <a:avLst>
              <a:gd name="adj1" fmla="val 45745"/>
              <a:gd name="adj2" fmla="val 274481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80" name="AutoShape 88"/>
          <p:cNvCxnSpPr>
            <a:cxnSpLocks noChangeShapeType="1"/>
            <a:stCxn id="23" idx="2"/>
            <a:endCxn id="10" idx="1"/>
          </p:cNvCxnSpPr>
          <p:nvPr/>
        </p:nvCxnSpPr>
        <p:spPr bwMode="auto">
          <a:xfrm rot="10800000" flipV="1">
            <a:off x="852488" y="4684713"/>
            <a:ext cx="6815137" cy="958850"/>
          </a:xfrm>
          <a:prstGeom prst="curvedConnector2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81" name="AutoShape 89"/>
          <p:cNvCxnSpPr>
            <a:cxnSpLocks noChangeShapeType="1"/>
            <a:stCxn id="23" idx="2"/>
            <a:endCxn id="11" idx="1"/>
          </p:cNvCxnSpPr>
          <p:nvPr/>
        </p:nvCxnSpPr>
        <p:spPr bwMode="auto">
          <a:xfrm rot="10800000">
            <a:off x="852488" y="4149725"/>
            <a:ext cx="6815137" cy="534988"/>
          </a:xfrm>
          <a:prstGeom prst="curvedConnector4">
            <a:avLst>
              <a:gd name="adj1" fmla="val 46634"/>
              <a:gd name="adj2" fmla="val 142731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82" name="AutoShape 90"/>
          <p:cNvCxnSpPr>
            <a:cxnSpLocks noChangeShapeType="1"/>
            <a:stCxn id="13" idx="2"/>
            <a:endCxn id="11" idx="0"/>
          </p:cNvCxnSpPr>
          <p:nvPr/>
        </p:nvCxnSpPr>
        <p:spPr bwMode="auto">
          <a:xfrm flipH="1" flipV="1">
            <a:off x="852488" y="4452938"/>
            <a:ext cx="982662" cy="23177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3" name="AutoShape 91"/>
          <p:cNvCxnSpPr>
            <a:cxnSpLocks noChangeShapeType="1"/>
            <a:stCxn id="13" idx="2"/>
            <a:endCxn id="10" idx="4"/>
          </p:cNvCxnSpPr>
          <p:nvPr/>
        </p:nvCxnSpPr>
        <p:spPr bwMode="auto">
          <a:xfrm rot="10800000" flipV="1">
            <a:off x="1309688" y="4684713"/>
            <a:ext cx="525462" cy="1566862"/>
          </a:xfrm>
          <a:prstGeom prst="curvedConnector3">
            <a:avLst>
              <a:gd name="adj1" fmla="val 49847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4" name="AutoShape 92"/>
          <p:cNvCxnSpPr>
            <a:cxnSpLocks noChangeShapeType="1"/>
            <a:stCxn id="13" idx="2"/>
            <a:endCxn id="15" idx="2"/>
          </p:cNvCxnSpPr>
          <p:nvPr/>
        </p:nvCxnSpPr>
        <p:spPr bwMode="auto">
          <a:xfrm rot="10800000" flipH="1" flipV="1">
            <a:off x="1835150" y="4684713"/>
            <a:ext cx="1588" cy="1566862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5" name="AutoShape 93"/>
          <p:cNvCxnSpPr>
            <a:cxnSpLocks noChangeShapeType="1"/>
            <a:stCxn id="13" idx="2"/>
            <a:endCxn id="15" idx="1"/>
          </p:cNvCxnSpPr>
          <p:nvPr/>
        </p:nvCxnSpPr>
        <p:spPr bwMode="auto">
          <a:xfrm rot="10800000" flipH="1" flipV="1">
            <a:off x="1835150" y="4684713"/>
            <a:ext cx="457200" cy="958850"/>
          </a:xfrm>
          <a:prstGeom prst="curvedConnector4">
            <a:avLst>
              <a:gd name="adj1" fmla="val -50000"/>
              <a:gd name="adj2" fmla="val 81620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6" name="AutoShape 94"/>
          <p:cNvCxnSpPr>
            <a:cxnSpLocks noChangeShapeType="1"/>
            <a:stCxn id="13" idx="4"/>
            <a:endCxn id="12" idx="2"/>
          </p:cNvCxnSpPr>
          <p:nvPr/>
        </p:nvCxnSpPr>
        <p:spPr bwMode="auto">
          <a:xfrm>
            <a:off x="2749550" y="4684713"/>
            <a:ext cx="598488" cy="1566862"/>
          </a:xfrm>
          <a:prstGeom prst="curvedConnector3">
            <a:avLst>
              <a:gd name="adj1" fmla="val 49866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7" name="AutoShape 95"/>
          <p:cNvCxnSpPr>
            <a:cxnSpLocks noChangeShapeType="1"/>
            <a:stCxn id="13" idx="4"/>
            <a:endCxn id="14" idx="1"/>
          </p:cNvCxnSpPr>
          <p:nvPr/>
        </p:nvCxnSpPr>
        <p:spPr bwMode="auto">
          <a:xfrm flipV="1">
            <a:off x="2749550" y="4149725"/>
            <a:ext cx="1055688" cy="534988"/>
          </a:xfrm>
          <a:prstGeom prst="curvedConnector4">
            <a:avLst>
              <a:gd name="adj1" fmla="val 28269"/>
              <a:gd name="adj2" fmla="val 142731"/>
            </a:avLst>
          </a:prstGeom>
          <a:noFill/>
          <a:ln w="41275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8" name="AutoShape 96"/>
          <p:cNvCxnSpPr>
            <a:cxnSpLocks noChangeShapeType="1"/>
            <a:stCxn id="13" idx="4"/>
            <a:endCxn id="19" idx="2"/>
          </p:cNvCxnSpPr>
          <p:nvPr/>
        </p:nvCxnSpPr>
        <p:spPr bwMode="auto">
          <a:xfrm>
            <a:off x="2749550" y="4684713"/>
            <a:ext cx="2109788" cy="1566862"/>
          </a:xfrm>
          <a:prstGeom prst="curvedConnector3">
            <a:avLst>
              <a:gd name="adj1" fmla="val 49963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89" name="AutoShape 97"/>
          <p:cNvCxnSpPr>
            <a:cxnSpLocks noChangeShapeType="1"/>
            <a:stCxn id="13" idx="4"/>
            <a:endCxn id="16" idx="3"/>
          </p:cNvCxnSpPr>
          <p:nvPr/>
        </p:nvCxnSpPr>
        <p:spPr bwMode="auto">
          <a:xfrm>
            <a:off x="2749550" y="4684713"/>
            <a:ext cx="2566988" cy="679450"/>
          </a:xfrm>
          <a:prstGeom prst="curvedConnector4">
            <a:avLst>
              <a:gd name="adj1" fmla="val 41065"/>
              <a:gd name="adj2" fmla="val 133412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90" name="AutoShape 98"/>
          <p:cNvCxnSpPr>
            <a:cxnSpLocks noChangeShapeType="1"/>
            <a:stCxn id="13" idx="4"/>
            <a:endCxn id="17" idx="3"/>
          </p:cNvCxnSpPr>
          <p:nvPr/>
        </p:nvCxnSpPr>
        <p:spPr bwMode="auto">
          <a:xfrm>
            <a:off x="2749550" y="4684713"/>
            <a:ext cx="4008438" cy="679450"/>
          </a:xfrm>
          <a:prstGeom prst="curvedConnector4">
            <a:avLst>
              <a:gd name="adj1" fmla="val 44278"/>
              <a:gd name="adj2" fmla="val 133412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91" name="AutoShape 99"/>
          <p:cNvCxnSpPr>
            <a:cxnSpLocks noChangeShapeType="1"/>
            <a:stCxn id="13" idx="4"/>
            <a:endCxn id="18" idx="2"/>
          </p:cNvCxnSpPr>
          <p:nvPr/>
        </p:nvCxnSpPr>
        <p:spPr bwMode="auto">
          <a:xfrm>
            <a:off x="2749550" y="4684713"/>
            <a:ext cx="3551238" cy="1566862"/>
          </a:xfrm>
          <a:prstGeom prst="curvedConnector3">
            <a:avLst>
              <a:gd name="adj1" fmla="val 49977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92" name="AutoShape 100"/>
          <p:cNvCxnSpPr>
            <a:cxnSpLocks noChangeShapeType="1"/>
            <a:stCxn id="13" idx="4"/>
            <a:endCxn id="23" idx="0"/>
          </p:cNvCxnSpPr>
          <p:nvPr/>
        </p:nvCxnSpPr>
        <p:spPr bwMode="auto">
          <a:xfrm flipV="1">
            <a:off x="2749550" y="4379913"/>
            <a:ext cx="5375275" cy="304800"/>
          </a:xfrm>
          <a:prstGeom prst="curvedConnector4">
            <a:avLst>
              <a:gd name="adj1" fmla="val 45745"/>
              <a:gd name="adj2" fmla="val 274481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93" name="AutoShape 101"/>
          <p:cNvCxnSpPr>
            <a:cxnSpLocks noChangeShapeType="1"/>
            <a:stCxn id="13" idx="4"/>
            <a:endCxn id="24" idx="2"/>
          </p:cNvCxnSpPr>
          <p:nvPr/>
        </p:nvCxnSpPr>
        <p:spPr bwMode="auto">
          <a:xfrm>
            <a:off x="2749550" y="4684713"/>
            <a:ext cx="4918075" cy="1566862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94" name="AutoShape 102"/>
          <p:cNvCxnSpPr>
            <a:cxnSpLocks noChangeShapeType="1"/>
            <a:stCxn id="3" idx="2"/>
            <a:endCxn id="6" idx="6"/>
          </p:cNvCxnSpPr>
          <p:nvPr/>
        </p:nvCxnSpPr>
        <p:spPr bwMode="auto">
          <a:xfrm flipH="1" flipV="1">
            <a:off x="2482850" y="933450"/>
            <a:ext cx="1873250" cy="215900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95" name="AutoShape 103"/>
          <p:cNvCxnSpPr>
            <a:cxnSpLocks noChangeShapeType="1"/>
            <a:stCxn id="7" idx="6"/>
            <a:endCxn id="20" idx="1"/>
          </p:cNvCxnSpPr>
          <p:nvPr/>
        </p:nvCxnSpPr>
        <p:spPr bwMode="auto">
          <a:xfrm>
            <a:off x="3706813" y="2301875"/>
            <a:ext cx="360362" cy="155575"/>
          </a:xfrm>
          <a:prstGeom prst="straightConnector1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</p:spPr>
      </p:cxnSp>
      <p:cxnSp>
        <p:nvCxnSpPr>
          <p:cNvPr id="96" name="AutoShape 104"/>
          <p:cNvCxnSpPr>
            <a:cxnSpLocks noChangeShapeType="1"/>
            <a:stCxn id="3" idx="6"/>
            <a:endCxn id="4" idx="2"/>
          </p:cNvCxnSpPr>
          <p:nvPr/>
        </p:nvCxnSpPr>
        <p:spPr bwMode="auto">
          <a:xfrm>
            <a:off x="6084888" y="1149350"/>
            <a:ext cx="1079500" cy="0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97" name="AutoShape 105"/>
          <p:cNvCxnSpPr>
            <a:cxnSpLocks noChangeShapeType="1"/>
            <a:stCxn id="3" idx="6"/>
            <a:endCxn id="5" idx="1"/>
          </p:cNvCxnSpPr>
          <p:nvPr/>
        </p:nvCxnSpPr>
        <p:spPr bwMode="auto">
          <a:xfrm>
            <a:off x="6084888" y="1149350"/>
            <a:ext cx="1311275" cy="757238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98" name="AutoShape 106"/>
          <p:cNvCxnSpPr>
            <a:cxnSpLocks noChangeShapeType="1"/>
            <a:stCxn id="21" idx="3"/>
            <a:endCxn id="9" idx="2"/>
          </p:cNvCxnSpPr>
          <p:nvPr/>
        </p:nvCxnSpPr>
        <p:spPr bwMode="auto">
          <a:xfrm>
            <a:off x="6156325" y="3249613"/>
            <a:ext cx="1008063" cy="60325"/>
          </a:xfrm>
          <a:prstGeom prst="straightConnector1">
            <a:avLst/>
          </a:prstGeom>
          <a:noFill/>
          <a:ln w="34925">
            <a:solidFill>
              <a:srgbClr val="99CC00"/>
            </a:solidFill>
            <a:prstDash val="lgDash"/>
            <a:round/>
            <a:headEnd/>
            <a:tailEnd type="triangle" w="med" len="med"/>
          </a:ln>
        </p:spPr>
      </p:cxnSp>
      <p:cxnSp>
        <p:nvCxnSpPr>
          <p:cNvPr id="99" name="AutoShape 107"/>
          <p:cNvCxnSpPr>
            <a:cxnSpLocks noChangeShapeType="1"/>
            <a:stCxn id="3" idx="5"/>
            <a:endCxn id="9" idx="1"/>
          </p:cNvCxnSpPr>
          <p:nvPr/>
        </p:nvCxnSpPr>
        <p:spPr bwMode="auto">
          <a:xfrm>
            <a:off x="5832475" y="1473200"/>
            <a:ext cx="1563688" cy="1512888"/>
          </a:xfrm>
          <a:prstGeom prst="straightConnector1">
            <a:avLst/>
          </a:prstGeom>
          <a:noFill/>
          <a:ln w="47625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100" name="AutoShape 108"/>
          <p:cNvCxnSpPr>
            <a:cxnSpLocks noChangeShapeType="1"/>
            <a:stCxn id="21" idx="3"/>
            <a:endCxn id="4" idx="2"/>
          </p:cNvCxnSpPr>
          <p:nvPr/>
        </p:nvCxnSpPr>
        <p:spPr bwMode="auto">
          <a:xfrm flipV="1">
            <a:off x="6156325" y="1149350"/>
            <a:ext cx="1008063" cy="2100263"/>
          </a:xfrm>
          <a:prstGeom prst="curvedConnector3">
            <a:avLst>
              <a:gd name="adj1" fmla="val 49921"/>
            </a:avLst>
          </a:prstGeom>
          <a:noFill/>
          <a:ln w="38100">
            <a:solidFill>
              <a:srgbClr val="99CC00"/>
            </a:solidFill>
            <a:prstDash val="lgDash"/>
            <a:round/>
            <a:headEnd/>
            <a:tailEnd type="triangle" w="med" len="med"/>
          </a:ln>
        </p:spPr>
      </p:cxnSp>
      <p:cxnSp>
        <p:nvCxnSpPr>
          <p:cNvPr id="101" name="AutoShape 109"/>
          <p:cNvCxnSpPr>
            <a:cxnSpLocks noChangeShapeType="1"/>
            <a:stCxn id="4" idx="3"/>
            <a:endCxn id="11" idx="1"/>
          </p:cNvCxnSpPr>
          <p:nvPr/>
        </p:nvCxnSpPr>
        <p:spPr bwMode="auto">
          <a:xfrm flipH="1">
            <a:off x="852488" y="1473200"/>
            <a:ext cx="6543675" cy="26765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" name="AutoShape 110"/>
          <p:cNvCxnSpPr>
            <a:cxnSpLocks noChangeShapeType="1"/>
            <a:stCxn id="4" idx="3"/>
            <a:endCxn id="13" idx="1"/>
          </p:cNvCxnSpPr>
          <p:nvPr/>
        </p:nvCxnSpPr>
        <p:spPr bwMode="auto">
          <a:xfrm flipH="1">
            <a:off x="2292350" y="1473200"/>
            <a:ext cx="5103813" cy="2603500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3" name="AutoShape 111"/>
          <p:cNvCxnSpPr>
            <a:cxnSpLocks noChangeShapeType="1"/>
            <a:stCxn id="4" idx="3"/>
            <a:endCxn id="14" idx="1"/>
          </p:cNvCxnSpPr>
          <p:nvPr/>
        </p:nvCxnSpPr>
        <p:spPr bwMode="auto">
          <a:xfrm flipH="1">
            <a:off x="3805238" y="1473200"/>
            <a:ext cx="3590925" cy="26765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4" name="AutoShape 112"/>
          <p:cNvCxnSpPr>
            <a:cxnSpLocks noChangeShapeType="1"/>
            <a:stCxn id="4" idx="4"/>
            <a:endCxn id="16" idx="1"/>
          </p:cNvCxnSpPr>
          <p:nvPr/>
        </p:nvCxnSpPr>
        <p:spPr bwMode="auto">
          <a:xfrm flipH="1">
            <a:off x="5316538" y="1606550"/>
            <a:ext cx="2640012" cy="254317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5" name="AutoShape 113"/>
          <p:cNvCxnSpPr>
            <a:cxnSpLocks noChangeShapeType="1"/>
            <a:stCxn id="4" idx="4"/>
            <a:endCxn id="17" idx="1"/>
          </p:cNvCxnSpPr>
          <p:nvPr/>
        </p:nvCxnSpPr>
        <p:spPr bwMode="auto">
          <a:xfrm flipH="1">
            <a:off x="6757988" y="1606550"/>
            <a:ext cx="1198562" cy="254317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6" name="AutoShape 115"/>
          <p:cNvCxnSpPr>
            <a:cxnSpLocks noChangeShapeType="1"/>
            <a:stCxn id="4" idx="6"/>
            <a:endCxn id="23" idx="4"/>
          </p:cNvCxnSpPr>
          <p:nvPr/>
        </p:nvCxnSpPr>
        <p:spPr bwMode="auto">
          <a:xfrm flipH="1">
            <a:off x="8582025" y="1149350"/>
            <a:ext cx="165100" cy="3535363"/>
          </a:xfrm>
          <a:prstGeom prst="curvedConnector3">
            <a:avLst>
              <a:gd name="adj1" fmla="val -137500"/>
            </a:avLst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7" name="AutoShape 116"/>
          <p:cNvCxnSpPr>
            <a:cxnSpLocks noChangeShapeType="1"/>
            <a:stCxn id="4" idx="4"/>
            <a:endCxn id="10" idx="1"/>
          </p:cNvCxnSpPr>
          <p:nvPr/>
        </p:nvCxnSpPr>
        <p:spPr bwMode="auto">
          <a:xfrm flipH="1">
            <a:off x="852488" y="1606550"/>
            <a:ext cx="7104062" cy="4037013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8" name="AutoShape 117"/>
          <p:cNvCxnSpPr>
            <a:cxnSpLocks noChangeShapeType="1"/>
            <a:stCxn id="4" idx="4"/>
            <a:endCxn id="15" idx="0"/>
          </p:cNvCxnSpPr>
          <p:nvPr/>
        </p:nvCxnSpPr>
        <p:spPr bwMode="auto">
          <a:xfrm flipH="1">
            <a:off x="2292350" y="1606550"/>
            <a:ext cx="5664200" cy="43402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9" name="AutoShape 118"/>
          <p:cNvCxnSpPr>
            <a:cxnSpLocks noChangeShapeType="1"/>
            <a:stCxn id="4" idx="4"/>
            <a:endCxn id="12" idx="0"/>
          </p:cNvCxnSpPr>
          <p:nvPr/>
        </p:nvCxnSpPr>
        <p:spPr bwMode="auto">
          <a:xfrm flipH="1">
            <a:off x="3805238" y="1606550"/>
            <a:ext cx="4151312" cy="43402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10" name="AutoShape 119"/>
          <p:cNvCxnSpPr>
            <a:cxnSpLocks noChangeShapeType="1"/>
            <a:stCxn id="4" idx="4"/>
            <a:endCxn id="19" idx="0"/>
          </p:cNvCxnSpPr>
          <p:nvPr/>
        </p:nvCxnSpPr>
        <p:spPr bwMode="auto">
          <a:xfrm flipH="1">
            <a:off x="5316538" y="1606550"/>
            <a:ext cx="2640012" cy="43402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11" name="AutoShape 120"/>
          <p:cNvCxnSpPr>
            <a:cxnSpLocks noChangeShapeType="1"/>
            <a:stCxn id="4" idx="4"/>
            <a:endCxn id="18" idx="0"/>
          </p:cNvCxnSpPr>
          <p:nvPr/>
        </p:nvCxnSpPr>
        <p:spPr bwMode="auto">
          <a:xfrm flipH="1">
            <a:off x="6757988" y="1606550"/>
            <a:ext cx="1198562" cy="43402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12" name="AutoShape 121"/>
          <p:cNvCxnSpPr>
            <a:cxnSpLocks noChangeShapeType="1"/>
            <a:stCxn id="4" idx="4"/>
            <a:endCxn id="24" idx="0"/>
          </p:cNvCxnSpPr>
          <p:nvPr/>
        </p:nvCxnSpPr>
        <p:spPr bwMode="auto">
          <a:xfrm>
            <a:off x="7956550" y="1606550"/>
            <a:ext cx="168275" cy="4340225"/>
          </a:xfrm>
          <a:prstGeom prst="straightConnector1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13" name="AutoShape 122"/>
          <p:cNvCxnSpPr>
            <a:cxnSpLocks noChangeShapeType="1"/>
            <a:stCxn id="6" idx="4"/>
            <a:endCxn id="11" idx="2"/>
          </p:cNvCxnSpPr>
          <p:nvPr/>
        </p:nvCxnSpPr>
        <p:spPr bwMode="auto">
          <a:xfrm rot="5400000">
            <a:off x="-639762" y="2425700"/>
            <a:ext cx="3367088" cy="1296987"/>
          </a:xfrm>
          <a:prstGeom prst="curvedConnector4">
            <a:avLst>
              <a:gd name="adj1" fmla="val 40972"/>
              <a:gd name="adj2" fmla="val 117625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4" name="AutoShape 123"/>
          <p:cNvCxnSpPr>
            <a:cxnSpLocks noChangeShapeType="1"/>
            <a:stCxn id="6" idx="4"/>
            <a:endCxn id="13" idx="2"/>
          </p:cNvCxnSpPr>
          <p:nvPr/>
        </p:nvCxnSpPr>
        <p:spPr bwMode="auto">
          <a:xfrm rot="16200000" flipH="1">
            <a:off x="116681" y="2966244"/>
            <a:ext cx="3294063" cy="142875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5" name="AutoShape 124"/>
          <p:cNvCxnSpPr>
            <a:cxnSpLocks noChangeShapeType="1"/>
            <a:stCxn id="6" idx="4"/>
            <a:endCxn id="14" idx="1"/>
          </p:cNvCxnSpPr>
          <p:nvPr/>
        </p:nvCxnSpPr>
        <p:spPr bwMode="auto">
          <a:xfrm rot="16200000" flipH="1">
            <a:off x="1369219" y="1713706"/>
            <a:ext cx="2759075" cy="2112963"/>
          </a:xfrm>
          <a:prstGeom prst="curvedConnector3">
            <a:avLst>
              <a:gd name="adj1" fmla="val 50000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6" name="AutoShape 125"/>
          <p:cNvCxnSpPr>
            <a:cxnSpLocks noChangeShapeType="1"/>
            <a:stCxn id="6" idx="4"/>
            <a:endCxn id="16" idx="1"/>
          </p:cNvCxnSpPr>
          <p:nvPr/>
        </p:nvCxnSpPr>
        <p:spPr bwMode="auto">
          <a:xfrm rot="16200000" flipH="1">
            <a:off x="2124869" y="958056"/>
            <a:ext cx="2759075" cy="3624263"/>
          </a:xfrm>
          <a:prstGeom prst="curvedConnector3">
            <a:avLst>
              <a:gd name="adj1" fmla="val 50000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7" name="AutoShape 126"/>
          <p:cNvCxnSpPr>
            <a:cxnSpLocks noChangeShapeType="1"/>
            <a:stCxn id="6" idx="4"/>
            <a:endCxn id="17" idx="0"/>
          </p:cNvCxnSpPr>
          <p:nvPr/>
        </p:nvCxnSpPr>
        <p:spPr bwMode="auto">
          <a:xfrm rot="16200000" flipH="1">
            <a:off x="2693988" y="388937"/>
            <a:ext cx="3062288" cy="5065713"/>
          </a:xfrm>
          <a:prstGeom prst="curvedConnector3">
            <a:avLst>
              <a:gd name="adj1" fmla="val 45051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8" name="AutoShape 127"/>
          <p:cNvCxnSpPr>
            <a:cxnSpLocks noChangeShapeType="1"/>
            <a:stCxn id="6" idx="4"/>
            <a:endCxn id="23" idx="0"/>
          </p:cNvCxnSpPr>
          <p:nvPr/>
        </p:nvCxnSpPr>
        <p:spPr bwMode="auto">
          <a:xfrm rot="16200000" flipH="1">
            <a:off x="3413918" y="-330993"/>
            <a:ext cx="2989263" cy="6432550"/>
          </a:xfrm>
          <a:prstGeom prst="curvedConnector3">
            <a:avLst>
              <a:gd name="adj1" fmla="val 44931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19" name="AutoShape 128"/>
          <p:cNvCxnSpPr>
            <a:cxnSpLocks noChangeShapeType="1"/>
            <a:stCxn id="6" idx="4"/>
            <a:endCxn id="10" idx="2"/>
          </p:cNvCxnSpPr>
          <p:nvPr/>
        </p:nvCxnSpPr>
        <p:spPr bwMode="auto">
          <a:xfrm rot="5400000">
            <a:off x="-1386681" y="3172619"/>
            <a:ext cx="4860925" cy="1296987"/>
          </a:xfrm>
          <a:prstGeom prst="curvedConnector4">
            <a:avLst>
              <a:gd name="adj1" fmla="val 43731"/>
              <a:gd name="adj2" fmla="val 117625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0" name="AutoShape 129"/>
          <p:cNvCxnSpPr>
            <a:cxnSpLocks noChangeShapeType="1"/>
            <a:stCxn id="6" idx="4"/>
            <a:endCxn id="15" idx="2"/>
          </p:cNvCxnSpPr>
          <p:nvPr/>
        </p:nvCxnSpPr>
        <p:spPr bwMode="auto">
          <a:xfrm rot="16200000" flipH="1">
            <a:off x="-666750" y="3749675"/>
            <a:ext cx="4860925" cy="142875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1" name="AutoShape 130"/>
          <p:cNvCxnSpPr>
            <a:cxnSpLocks noChangeShapeType="1"/>
            <a:stCxn id="6" idx="4"/>
            <a:endCxn id="12" idx="2"/>
          </p:cNvCxnSpPr>
          <p:nvPr/>
        </p:nvCxnSpPr>
        <p:spPr bwMode="auto">
          <a:xfrm rot="16200000" flipH="1">
            <a:off x="89694" y="2993231"/>
            <a:ext cx="4860925" cy="1655763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2" name="AutoShape 131"/>
          <p:cNvCxnSpPr>
            <a:cxnSpLocks noChangeShapeType="1"/>
            <a:stCxn id="6" idx="4"/>
            <a:endCxn id="19" idx="2"/>
          </p:cNvCxnSpPr>
          <p:nvPr/>
        </p:nvCxnSpPr>
        <p:spPr bwMode="auto">
          <a:xfrm rot="16200000" flipH="1">
            <a:off x="845344" y="2237581"/>
            <a:ext cx="4860925" cy="3167063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3" name="AutoShape 132"/>
          <p:cNvCxnSpPr>
            <a:cxnSpLocks noChangeShapeType="1"/>
            <a:stCxn id="6" idx="4"/>
            <a:endCxn id="18" idx="2"/>
          </p:cNvCxnSpPr>
          <p:nvPr/>
        </p:nvCxnSpPr>
        <p:spPr bwMode="auto">
          <a:xfrm rot="16200000" flipH="1">
            <a:off x="1566069" y="1516856"/>
            <a:ext cx="4860925" cy="4608513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4" name="AutoShape 133"/>
          <p:cNvCxnSpPr>
            <a:cxnSpLocks noChangeShapeType="1"/>
            <a:stCxn id="6" idx="4"/>
            <a:endCxn id="24" idx="2"/>
          </p:cNvCxnSpPr>
          <p:nvPr/>
        </p:nvCxnSpPr>
        <p:spPr bwMode="auto">
          <a:xfrm rot="16200000" flipH="1">
            <a:off x="2249487" y="833438"/>
            <a:ext cx="4860925" cy="5975350"/>
          </a:xfrm>
          <a:prstGeom prst="curvedConnector2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  <p:cxnSp>
        <p:nvCxnSpPr>
          <p:cNvPr id="125" name="AutoShape 134"/>
          <p:cNvCxnSpPr>
            <a:cxnSpLocks noChangeShapeType="1"/>
            <a:stCxn id="6" idx="2"/>
            <a:endCxn id="8" idx="0"/>
          </p:cNvCxnSpPr>
          <p:nvPr/>
        </p:nvCxnSpPr>
        <p:spPr bwMode="auto">
          <a:xfrm rot="10800000" flipH="1" flipV="1">
            <a:off x="900113" y="933450"/>
            <a:ext cx="36512" cy="911225"/>
          </a:xfrm>
          <a:prstGeom prst="curvedConnector4">
            <a:avLst>
              <a:gd name="adj1" fmla="val -626088"/>
              <a:gd name="adj2" fmla="val 75088"/>
            </a:avLst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rafik 8" descr="Abstract3.jpg"/>
          <p:cNvPicPr>
            <a:picLocks noChangeAspect="1"/>
          </p:cNvPicPr>
          <p:nvPr/>
        </p:nvPicPr>
        <p:blipFill>
          <a:blip r:embed="rId2">
            <a:lum bright="2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Grafik 10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1095375" y="1590675"/>
            <a:ext cx="2962275" cy="35147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</a:rPr>
              <a:t>69 </a:t>
            </a:r>
            <a:r>
              <a:rPr lang="el-GR" sz="2400" dirty="0">
                <a:solidFill>
                  <a:schemeClr val="bg1"/>
                </a:solidFill>
              </a:rPr>
              <a:t>ΔΝΠ για την εκπαίδευση &amp; κατάρτιση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</a:rPr>
              <a:t> 54 </a:t>
            </a:r>
            <a:r>
              <a:rPr lang="el-GR" sz="2400" dirty="0">
                <a:solidFill>
                  <a:schemeClr val="bg1"/>
                </a:solidFill>
              </a:rPr>
              <a:t>ΔΝΠ για την επιχειρηματικότητα &amp; την απασχόληση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chemeClr val="bg1"/>
                </a:solidFill>
              </a:rPr>
              <a:t>209 </a:t>
            </a:r>
            <a:r>
              <a:rPr lang="el-GR" sz="2400" dirty="0">
                <a:solidFill>
                  <a:schemeClr val="bg1"/>
                </a:solidFill>
              </a:rPr>
              <a:t>ΔΝΠ για τον πολιτισμό &amp; την ψυχαγωγία</a:t>
            </a:r>
            <a:endParaRPr lang="de-DE" sz="2400" dirty="0">
              <a:solidFill>
                <a:schemeClr val="bg1"/>
              </a:solidFill>
            </a:endParaRPr>
          </a:p>
        </p:txBody>
      </p:sp>
      <p:grpSp>
        <p:nvGrpSpPr>
          <p:cNvPr id="30724" name="Gruppieren 23"/>
          <p:cNvGrpSpPr>
            <a:grpSpLocks/>
          </p:cNvGrpSpPr>
          <p:nvPr/>
        </p:nvGrpSpPr>
        <p:grpSpPr bwMode="auto">
          <a:xfrm>
            <a:off x="2109788" y="990600"/>
            <a:ext cx="700087" cy="976313"/>
            <a:chOff x="2109788" y="990600"/>
            <a:chExt cx="700087" cy="976313"/>
          </a:xfrm>
        </p:grpSpPr>
        <p:pic>
          <p:nvPicPr>
            <p:cNvPr id="30735" name="Picture 3" descr="\\Diskstation\PresentationLoad\PRESENTATIONLOAD\4_PRODUKTION\3_CHARTS &amp; DIAGRAMME\Sortieren\paper scraps\pin\pin_rot.png"/>
            <p:cNvPicPr>
              <a:picLocks noChangeAspect="1" noChangeArrowheads="1"/>
            </p:cNvPicPr>
            <p:nvPr/>
          </p:nvPicPr>
          <p:blipFill>
            <a:blip r:embed="rId4"/>
            <a:srcRect l="22310" r="46835" b="37975"/>
            <a:stretch>
              <a:fillRect/>
            </a:stretch>
          </p:blipFill>
          <p:spPr bwMode="auto">
            <a:xfrm flipH="1">
              <a:off x="2190750" y="990600"/>
              <a:ext cx="6191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llipse 15"/>
            <p:cNvSpPr/>
            <p:nvPr/>
          </p:nvSpPr>
          <p:spPr>
            <a:xfrm>
              <a:off x="2109788" y="1647825"/>
              <a:ext cx="495300" cy="3190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6148" name="Picture 4" descr="\\Diskstation\PresentationLoad\PRESENTATIONLOAD\4_PRODUKTION\3_CHARTS &amp; DIAGRAMME\Sortieren\paper scraps\scraps\scraps-13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3225" y="1762125"/>
            <a:ext cx="2689225" cy="3538538"/>
          </a:xfrm>
          <a:prstGeom prst="rect">
            <a:avLst/>
          </a:prstGeom>
          <a:noFill/>
          <a:effectLst>
            <a:outerShdw blurRad="228600" dist="50800" dir="5400000" algn="ctr" rotWithShape="0">
              <a:schemeClr val="bg1">
                <a:lumMod val="50000"/>
              </a:schemeClr>
            </a:outerShdw>
          </a:effectLst>
        </p:spPr>
      </p:pic>
      <p:grpSp>
        <p:nvGrpSpPr>
          <p:cNvPr id="30726" name="Gruppieren 24"/>
          <p:cNvGrpSpPr>
            <a:grpSpLocks/>
          </p:cNvGrpSpPr>
          <p:nvPr/>
        </p:nvGrpSpPr>
        <p:grpSpPr bwMode="auto">
          <a:xfrm>
            <a:off x="6977063" y="1493838"/>
            <a:ext cx="671512" cy="946150"/>
            <a:chOff x="6681789" y="1440542"/>
            <a:chExt cx="671058" cy="947285"/>
          </a:xfrm>
        </p:grpSpPr>
        <p:pic>
          <p:nvPicPr>
            <p:cNvPr id="30731" name="Picture 3" descr="\\Diskstation\PresentationLoad\PRESENTATIONLOAD\4_PRODUKTION\3_CHARTS &amp; DIAGRAMME\Sortieren\paper scraps\pin\pin_rot.png"/>
            <p:cNvPicPr>
              <a:picLocks noChangeAspect="1" noChangeArrowheads="1"/>
            </p:cNvPicPr>
            <p:nvPr/>
          </p:nvPicPr>
          <p:blipFill>
            <a:blip r:embed="rId4"/>
            <a:srcRect l="22310" r="46835" b="37975"/>
            <a:stretch>
              <a:fillRect/>
            </a:stretch>
          </p:blipFill>
          <p:spPr bwMode="auto">
            <a:xfrm flipH="1">
              <a:off x="6733722" y="1440542"/>
              <a:ext cx="6191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Ellipse 18"/>
            <p:cNvSpPr/>
            <p:nvPr/>
          </p:nvSpPr>
          <p:spPr>
            <a:xfrm>
              <a:off x="6681789" y="2068739"/>
              <a:ext cx="495300" cy="3190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727" name="Rectangle 7"/>
          <p:cNvSpPr>
            <a:spLocks noGrp="1" noChangeArrowheads="1"/>
          </p:cNvSpPr>
          <p:nvPr/>
        </p:nvSpPr>
        <p:spPr bwMode="gray">
          <a:xfrm>
            <a:off x="295275" y="-100013"/>
            <a:ext cx="8520113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l-GR" sz="3000" b="1"/>
              <a:t>Πολυπλήθεια Δημόσιων Νομικών Προσώπων</a:t>
            </a:r>
          </a:p>
          <a:p>
            <a:pPr algn="ctr"/>
            <a:r>
              <a:rPr lang="el-GR" sz="2400"/>
              <a:t>Κάθε νομικής μορφής και είδους</a:t>
            </a:r>
            <a:endParaRPr lang="de-DE" sz="1400"/>
          </a:p>
        </p:txBody>
      </p:sp>
      <p:pic>
        <p:nvPicPr>
          <p:cNvPr id="30728" name="Grafik 22" descr="schatte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77888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3"/>
          <p:cNvSpPr txBox="1">
            <a:spLocks noChangeArrowheads="1"/>
          </p:cNvSpPr>
          <p:nvPr/>
        </p:nvSpPr>
        <p:spPr bwMode="auto">
          <a:xfrm rot="1081131">
            <a:off x="5708650" y="2327275"/>
            <a:ext cx="20796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56 </a:t>
            </a:r>
            <a:r>
              <a:rPr lang="el-GR">
                <a:solidFill>
                  <a:schemeClr val="bg1"/>
                </a:solidFill>
              </a:rPr>
              <a:t>ΔΝΠ για την έρευνα &amp; ανάπτυξη.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19 </a:t>
            </a:r>
            <a:r>
              <a:rPr lang="el-GR">
                <a:solidFill>
                  <a:schemeClr val="bg1"/>
                </a:solidFill>
              </a:rPr>
              <a:t>ΔΝΠ για χωροταξικό σχεδιασμό &amp; έλεγχο δόμησης</a:t>
            </a:r>
          </a:p>
        </p:txBody>
      </p:sp>
      <p:pic>
        <p:nvPicPr>
          <p:cNvPr id="30730" name="Picture 2" descr="C:\Users\pkark\Desktop\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00750"/>
            <a:ext cx="7413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-3176686" y="3428206"/>
            <a:ext cx="68580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94ACD0">
                    <a:alpha val="0"/>
                  </a:srgbClr>
                </a:gs>
                <a:gs pos="50000">
                  <a:srgbClr val="94ACD0"/>
                </a:gs>
                <a:gs pos="99000">
                  <a:srgbClr val="94ACD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520" y="1773118"/>
            <a:ext cx="2088232" cy="4464071"/>
          </a:xfrm>
          <a:prstGeom prst="rect">
            <a:avLst/>
          </a:prstGeom>
          <a:solidFill>
            <a:srgbClr val="D1CA4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Central government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: 53.892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employees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Every other public agency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: ~ 650.000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employees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1446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different “branches” of staff in the central administration.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13139" y="0"/>
            <a:ext cx="209" cy="10248083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>
                    <a:lumMod val="75000"/>
                  </a:schemeClr>
                </a:gs>
                <a:gs pos="99000">
                  <a:schemeClr val="bg1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11760" y="1773118"/>
            <a:ext cx="2376264" cy="4464071"/>
          </a:xfrm>
          <a:prstGeom prst="rect">
            <a:avLst/>
          </a:prstGeom>
          <a:solidFill>
            <a:srgbClr val="C14C3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white"/>
                </a:solidFill>
              </a:rPr>
              <a:t>45% </a:t>
            </a:r>
            <a:r>
              <a:rPr lang="en-US" dirty="0">
                <a:solidFill>
                  <a:prstClr val="white"/>
                </a:solidFill>
              </a:rPr>
              <a:t>of staff has a university degree</a:t>
            </a:r>
            <a:r>
              <a:rPr lang="el-GR" dirty="0">
                <a:solidFill>
                  <a:prstClr val="white"/>
                </a:solidFill>
              </a:rPr>
              <a:t>, 12% </a:t>
            </a:r>
            <a:r>
              <a:rPr lang="en-US" dirty="0">
                <a:solidFill>
                  <a:prstClr val="white"/>
                </a:solidFill>
              </a:rPr>
              <a:t>has technical education</a:t>
            </a:r>
            <a:r>
              <a:rPr lang="el-GR" dirty="0">
                <a:solidFill>
                  <a:prstClr val="white"/>
                </a:solidFill>
              </a:rPr>
              <a:t>, 38% </a:t>
            </a:r>
            <a:r>
              <a:rPr lang="en-US" dirty="0">
                <a:solidFill>
                  <a:prstClr val="white"/>
                </a:solidFill>
              </a:rPr>
              <a:t>have just finished school</a:t>
            </a:r>
            <a:r>
              <a:rPr lang="el-GR" dirty="0">
                <a:solidFill>
                  <a:prstClr val="white"/>
                </a:solidFill>
              </a:rPr>
              <a:t>,  5% </a:t>
            </a:r>
            <a:r>
              <a:rPr lang="en-US" dirty="0">
                <a:solidFill>
                  <a:prstClr val="white"/>
                </a:solidFill>
              </a:rPr>
              <a:t>have elementary education.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There are no job profiles</a:t>
            </a:r>
            <a:r>
              <a:rPr lang="el-GR" dirty="0"/>
              <a:t>.</a:t>
            </a:r>
          </a:p>
          <a:p>
            <a:pPr marL="182563" lvl="1">
              <a:buFont typeface="Arial" pitchFamily="34" charset="0"/>
              <a:buChar char="•"/>
              <a:defRPr/>
            </a:pPr>
            <a:r>
              <a:rPr lang="el-GR" dirty="0"/>
              <a:t> </a:t>
            </a:r>
            <a:r>
              <a:rPr lang="en-US" dirty="0"/>
              <a:t>Their necessity has been declared since 1971.</a:t>
            </a:r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503834" y="3428206"/>
            <a:ext cx="6858000" cy="1588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63800" y="2060848"/>
            <a:ext cx="4211960" cy="288032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>
          <a:xfrm>
            <a:off x="574675" y="188913"/>
            <a:ext cx="8569325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Too detailed staff categorization</a:t>
            </a:r>
            <a:endParaRPr lang="el-GR" sz="3200" b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1773238"/>
            <a:ext cx="42116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604000"/>
            <a:ext cx="414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050" dirty="0">
                <a:cs typeface="+mn-cs"/>
              </a:rPr>
              <a:t>* </a:t>
            </a:r>
            <a:r>
              <a:rPr lang="en-US" sz="1050" dirty="0">
                <a:cs typeface="+mn-cs"/>
              </a:rPr>
              <a:t>OECD , GREECE: Review of the Central Administration, 2011</a:t>
            </a:r>
            <a:endParaRPr lang="el-GR" sz="1050" dirty="0">
              <a:cs typeface="+mn-cs"/>
            </a:endParaRPr>
          </a:p>
        </p:txBody>
      </p:sp>
      <p:pic>
        <p:nvPicPr>
          <p:cNvPr id="31754" name="Picture 2" descr="C:\Users\pkark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819400" y="2492375"/>
            <a:ext cx="215900" cy="302418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1757" name="TextBox 1"/>
          <p:cNvSpPr txBox="1">
            <a:spLocks noChangeArrowheads="1"/>
          </p:cNvSpPr>
          <p:nvPr/>
        </p:nvSpPr>
        <p:spPr bwMode="auto">
          <a:xfrm>
            <a:off x="125413" y="290513"/>
            <a:ext cx="89503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Απασχόληση στη Γενική Κυβέρνηση και τις ΔΕΚΟ ως ποσοστό του εργατικού δυναμικού (2000 και 2008)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496300" cy="990600"/>
          </a:xfrm>
        </p:spPr>
        <p:txBody>
          <a:bodyPr/>
          <a:lstStyle/>
          <a:p>
            <a:r>
              <a:rPr lang="el-GR" sz="3200" smtClean="0"/>
              <a:t>Προσωπικό που υπηρετεί στην κεντρική διοίκηση</a:t>
            </a:r>
          </a:p>
        </p:txBody>
      </p:sp>
      <p:graphicFrame>
        <p:nvGraphicFramePr>
          <p:cNvPr id="32770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61975" y="1549400"/>
          <a:ext cx="8255000" cy="4597400"/>
        </p:xfrm>
        <a:graphic>
          <a:graphicData uri="http://schemas.openxmlformats.org/presentationml/2006/ole">
            <p:oleObj spid="_x0000_s32770" r:id="rId3" imgW="8254699" imgH="4596782" progId="Excel.Chart.8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900" y="5876925"/>
          <a:ext cx="5346700" cy="9032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48295"/>
                <a:gridCol w="886617"/>
                <a:gridCol w="948295"/>
                <a:gridCol w="808235"/>
                <a:gridCol w="808235"/>
                <a:gridCol w="948295"/>
              </a:tblGrid>
              <a:tr h="365125">
                <a:tc grid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ΥΠΗΡΕΤΟΥΝ ΠΡΟΣΩΠΙΚΟ 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0" dirty="0">
                          <a:effectLst/>
                        </a:rPr>
                        <a:t>ΠΕ</a:t>
                      </a:r>
                      <a:endParaRPr lang="el-G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ΤΕ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ΔΕ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ΥΕ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Α.Κ.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ΣΥΝ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0" dirty="0">
                          <a:effectLst/>
                        </a:rPr>
                        <a:t>20340</a:t>
                      </a:r>
                      <a:endParaRPr lang="el-G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5818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17914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2434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6434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53440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2785" name="TextBox 5"/>
          <p:cNvSpPr txBox="1">
            <a:spLocks noChangeArrowheads="1"/>
          </p:cNvSpPr>
          <p:nvPr/>
        </p:nvSpPr>
        <p:spPr bwMode="auto">
          <a:xfrm>
            <a:off x="8748713" y="6597650"/>
            <a:ext cx="39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ΕΣ</a:t>
            </a:r>
          </a:p>
        </p:txBody>
      </p:sp>
      <p:pic>
        <p:nvPicPr>
          <p:cNvPr id="32786" name="Picture 2" descr="C:\Users\pkark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1188" y="-100013"/>
            <a:ext cx="8153400" cy="990601"/>
          </a:xfrm>
        </p:spPr>
        <p:txBody>
          <a:bodyPr/>
          <a:lstStyle/>
          <a:p>
            <a:r>
              <a:rPr lang="el-GR" smtClean="0"/>
              <a:t>Γηρασμένο προσωπικό</a:t>
            </a:r>
          </a:p>
        </p:txBody>
      </p:sp>
      <p:pic>
        <p:nvPicPr>
          <p:cNvPr id="3379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52513"/>
            <a:ext cx="8604250" cy="4989512"/>
          </a:xfrm>
        </p:spPr>
      </p:pic>
      <p:sp>
        <p:nvSpPr>
          <p:cNvPr id="7" name="TextBox 6"/>
          <p:cNvSpPr txBox="1"/>
          <p:nvPr/>
        </p:nvSpPr>
        <p:spPr>
          <a:xfrm>
            <a:off x="5040313" y="6670675"/>
            <a:ext cx="41402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800" dirty="0">
                <a:cs typeface="+mn-cs"/>
              </a:rPr>
              <a:t>* </a:t>
            </a:r>
            <a:r>
              <a:rPr lang="en-US" sz="800" dirty="0">
                <a:cs typeface="+mn-cs"/>
              </a:rPr>
              <a:t>OECD , GREECE: Review of the Central Administration, 2011</a:t>
            </a:r>
            <a:endParaRPr lang="el-GR" sz="800" dirty="0"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68313" y="5589588"/>
            <a:ext cx="84248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Ποσοστό του προσωπικού με περισσότερα από 20 έτη προϋπηρεσίας</a:t>
            </a:r>
            <a:endParaRPr lang="el-GR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-2007393" y="3140869"/>
            <a:ext cx="525621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Ποσοστό του προσωπικού ηλικίας 51-65 έτη</a:t>
            </a:r>
            <a:endParaRPr lang="el-GR" dirty="0"/>
          </a:p>
        </p:txBody>
      </p:sp>
      <p:sp>
        <p:nvSpPr>
          <p:cNvPr id="10" name="Cloud 9"/>
          <p:cNvSpPr/>
          <p:nvPr/>
        </p:nvSpPr>
        <p:spPr>
          <a:xfrm>
            <a:off x="4643438" y="1341438"/>
            <a:ext cx="3384550" cy="2735262"/>
          </a:xfrm>
          <a:prstGeom prst="cloud">
            <a:avLst/>
          </a:prstGeom>
          <a:solidFill>
            <a:srgbClr val="EB841D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/>
                </a:solidFill>
              </a:rPr>
              <a:t>Μεγάλης ηλικίας – κοντά στη σύνταξη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187450" y="2565400"/>
            <a:ext cx="3384550" cy="2735263"/>
          </a:xfrm>
          <a:prstGeom prst="cloud">
            <a:avLst/>
          </a:prstGeom>
          <a:solidFill>
            <a:srgbClr val="EB841D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/>
                </a:solidFill>
              </a:rPr>
              <a:t>Νέοι, χωρίς εμπειρία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33800" name="Picture 2" descr="C:\Users\pkark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3033713" y="1128713"/>
            <a:ext cx="61864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Απαρχαιωμένο σύστημα διοίκησης </a:t>
            </a:r>
            <a:r>
              <a:rPr lang="en-US" sz="2200">
                <a:solidFill>
                  <a:srgbClr val="7F7F7F"/>
                </a:solidFill>
                <a:latin typeface="Corbel" pitchFamily="34" charset="0"/>
              </a:rPr>
              <a:t>→</a:t>
            </a:r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 Περιορισμένη δυνατότητα προσωπικής ανάπτυξης του δημοσίου υπαλλήλου</a:t>
            </a:r>
            <a:r>
              <a:rPr lang="en-US" sz="2200">
                <a:solidFill>
                  <a:srgbClr val="7F7F7F"/>
                </a:solidFill>
                <a:latin typeface="Corbel" pitchFamily="34" charset="0"/>
              </a:rPr>
              <a:t>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3455988" y="2349500"/>
            <a:ext cx="5724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Απουσία περιγραμμάτων θέσεων </a:t>
            </a:r>
            <a:r>
              <a:rPr lang="en-US" sz="2200">
                <a:solidFill>
                  <a:srgbClr val="7F7F7F"/>
                </a:solidFill>
                <a:latin typeface="Calibri" pitchFamily="34" charset="0"/>
              </a:rPr>
              <a:t>→  </a:t>
            </a:r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Αύξηση του κόστους λειτουργίας και παροχής υπηρεσιών της δημόσιας διοίκησης.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3492500" y="3500438"/>
            <a:ext cx="5651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Απουσία σύνδεσης εκπαιδευτικών εναγκών και εκπαίδευσης </a:t>
            </a:r>
            <a:r>
              <a:rPr lang="en-US" sz="2200">
                <a:solidFill>
                  <a:srgbClr val="7F7F7F"/>
                </a:solidFill>
                <a:latin typeface="Corbel" pitchFamily="34" charset="0"/>
              </a:rPr>
              <a:t> </a:t>
            </a:r>
            <a:r>
              <a:rPr lang="en-US" sz="2200">
                <a:solidFill>
                  <a:srgbClr val="7F7F7F"/>
                </a:solidFill>
                <a:latin typeface="Calibri" pitchFamily="34" charset="0"/>
              </a:rPr>
              <a:t>→  </a:t>
            </a:r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Μειωμένη ικανότητα της δημόσιας διοίκησης να εφαρμόσει με ολοκληρωμένο τρόπο δημόσιες πολιτικές και προγράμματα.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2987675" y="5286375"/>
            <a:ext cx="6156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solidFill>
                  <a:srgbClr val="7F7F7F"/>
                </a:solidFill>
                <a:latin typeface="Corbel" pitchFamily="34" charset="0"/>
              </a:rPr>
              <a:t>Ασαφής διαχωρισμός της πολιτικής από την διοικητική ιεραρχία </a:t>
            </a:r>
            <a:r>
              <a:rPr lang="en-US" sz="2200">
                <a:solidFill>
                  <a:srgbClr val="7F7F7F"/>
                </a:solidFill>
                <a:latin typeface="Calibri" pitchFamily="34" charset="0"/>
              </a:rPr>
              <a:t>→ </a:t>
            </a:r>
            <a:r>
              <a:rPr lang="el-GR" sz="2200">
                <a:solidFill>
                  <a:srgbClr val="7F7F7F"/>
                </a:solidFill>
                <a:latin typeface="Calibri" pitchFamily="34" charset="0"/>
              </a:rPr>
              <a:t>Απουσία διαφάνειας και λογοδοσίας.</a:t>
            </a:r>
            <a:endParaRPr lang="en-US" sz="2200">
              <a:solidFill>
                <a:srgbClr val="7F7F7F"/>
              </a:solidFill>
              <a:latin typeface="Corbe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2011" y="5255974"/>
            <a:ext cx="311727" cy="31172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30" name="Title 1"/>
          <p:cNvSpPr txBox="1">
            <a:spLocks/>
          </p:cNvSpPr>
          <p:nvPr/>
        </p:nvSpPr>
        <p:spPr bwMode="auto">
          <a:xfrm>
            <a:off x="0" y="44450"/>
            <a:ext cx="919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3200" b="1">
                <a:solidFill>
                  <a:schemeClr val="tx2"/>
                </a:solidFill>
                <a:latin typeface="Calibri" pitchFamily="34" charset="0"/>
              </a:rPr>
              <a:t>Βασικά προβλήματα της διαχείρισης του Ανθρώπινου Δυναμικού και οι συνέπειές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87475" y="350838"/>
            <a:ext cx="8153400" cy="990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/>
              <a:t>Οι μύθοι για τους δημοσίους υπαλλήλους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496144" y="-2115616"/>
            <a:ext cx="10972800" cy="1097280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516158" y="-2115616"/>
            <a:ext cx="10972800" cy="1097280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1030288" y="149225"/>
            <a:ext cx="8153400" cy="990600"/>
          </a:xfrm>
        </p:spPr>
        <p:txBody>
          <a:bodyPr/>
          <a:lstStyle/>
          <a:p>
            <a:endParaRPr lang="el-GR" smtClean="0"/>
          </a:p>
        </p:txBody>
      </p:sp>
      <p:sp>
        <p:nvSpPr>
          <p:cNvPr id="35845" name="Content Placeholder 2"/>
          <p:cNvSpPr>
            <a:spLocks noGrp="1"/>
          </p:cNvSpPr>
          <p:nvPr>
            <p:ph sz="quarter" idx="1"/>
          </p:nvPr>
        </p:nvSpPr>
        <p:spPr>
          <a:xfrm>
            <a:off x="1030288" y="1520825"/>
            <a:ext cx="8153400" cy="44958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534592" y="-2115616"/>
            <a:ext cx="10972800" cy="10958641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7" name="TextBox 6"/>
          <p:cNvSpPr txBox="1"/>
          <p:nvPr/>
        </p:nvSpPr>
        <p:spPr>
          <a:xfrm>
            <a:off x="-252413" y="3338513"/>
            <a:ext cx="3600451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Οι δημόσιοι υπάλληλοι ζητούν διαρκώς αύξηση του προσωπικού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275" y="3273425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solidFill>
                  <a:srgbClr val="A96D2B"/>
                </a:solidFill>
                <a:latin typeface="Candara" pitchFamily="34" charset="0"/>
              </a:rPr>
              <a:t>Δεν υποστηρίζουν τις μεταρρυθμίσεις</a:t>
            </a:r>
            <a:endParaRPr lang="en-US" sz="1400">
              <a:solidFill>
                <a:srgbClr val="A96D2B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91350" y="3284538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solidFill>
                  <a:srgbClr val="A96D2B"/>
                </a:solidFill>
                <a:latin typeface="Candara" pitchFamily="34" charset="0"/>
              </a:rPr>
              <a:t>Αγαπούν την πολυνομία</a:t>
            </a:r>
            <a:endParaRPr lang="en-US" sz="1400">
              <a:solidFill>
                <a:srgbClr val="A96D2B"/>
              </a:solidFill>
              <a:latin typeface="Candara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-223838" y="3686175"/>
          <a:ext cx="3413126" cy="32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936875" y="3757613"/>
          <a:ext cx="3284538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940425" y="3902075"/>
          <a:ext cx="3341688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853" name="TextBox 14"/>
          <p:cNvSpPr txBox="1">
            <a:spLocks noChangeArrowheads="1"/>
          </p:cNvSpPr>
          <p:nvPr/>
        </p:nvSpPr>
        <p:spPr bwMode="auto">
          <a:xfrm>
            <a:off x="8748713" y="6597650"/>
            <a:ext cx="395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2312E-6 L -0.39219 -0.15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-75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94798E-6 L -0.02205 -0.180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90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2.83237E-6 L 0.3165 -0.16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8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l-GR" sz="3200" b="1" smtClean="0"/>
              <a:t>Ικανό πλήθος κτιρίων και τεχνολογικών υποδομών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3357563"/>
            <a:ext cx="3816350" cy="2667000"/>
          </a:xfrm>
        </p:spPr>
        <p:txBody>
          <a:bodyPr/>
          <a:lstStyle/>
          <a:p>
            <a:pPr eaLnBrk="1" hangingPunct="1"/>
            <a:r>
              <a:rPr lang="el-GR" smtClean="0"/>
              <a:t>Κτίρια</a:t>
            </a:r>
          </a:p>
          <a:p>
            <a:pPr lvl="1" eaLnBrk="1" hangingPunct="1"/>
            <a:r>
              <a:rPr lang="el-GR" smtClean="0"/>
              <a:t>263 Μισθωμένα</a:t>
            </a:r>
          </a:p>
          <a:p>
            <a:pPr lvl="1" eaLnBrk="1" hangingPunct="1"/>
            <a:r>
              <a:rPr lang="el-GR" smtClean="0"/>
              <a:t>271 Ιδιόκτητα</a:t>
            </a:r>
          </a:p>
          <a:p>
            <a:pPr lvl="1" eaLnBrk="1" hangingPunct="1"/>
            <a:r>
              <a:rPr lang="el-GR" smtClean="0"/>
              <a:t>70 Παραχωρημένα</a:t>
            </a:r>
          </a:p>
        </p:txBody>
      </p:sp>
      <p:sp>
        <p:nvSpPr>
          <p:cNvPr id="4" name="Freeform 3"/>
          <p:cNvSpPr/>
          <p:nvPr/>
        </p:nvSpPr>
        <p:spPr>
          <a:xfrm>
            <a:off x="-228600" y="765175"/>
            <a:ext cx="9526588" cy="3208338"/>
          </a:xfrm>
          <a:custGeom>
            <a:avLst/>
            <a:gdLst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6056415 w 9880270"/>
              <a:gd name="connsiteY4" fmla="*/ 1900052 h 2101933"/>
              <a:gd name="connsiteX5" fmla="*/ 7992093 w 9880270"/>
              <a:gd name="connsiteY5" fmla="*/ 1282535 h 2101933"/>
              <a:gd name="connsiteX6" fmla="*/ 9880270 w 9880270"/>
              <a:gd name="connsiteY6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7992093 w 9880270"/>
              <a:gd name="connsiteY4" fmla="*/ 1282535 h 2101933"/>
              <a:gd name="connsiteX5" fmla="*/ 9880270 w 9880270"/>
              <a:gd name="connsiteY5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5655039 w 9880270"/>
              <a:gd name="connsiteY2" fmla="*/ 1867395 h 2101933"/>
              <a:gd name="connsiteX3" fmla="*/ 9880270 w 9880270"/>
              <a:gd name="connsiteY3" fmla="*/ 0 h 2101933"/>
              <a:gd name="connsiteX0" fmla="*/ 0 w 9880270"/>
              <a:gd name="connsiteY0" fmla="*/ 2101933 h 2217717"/>
              <a:gd name="connsiteX1" fmla="*/ 5655039 w 9880270"/>
              <a:gd name="connsiteY1" fmla="*/ 1867395 h 2217717"/>
              <a:gd name="connsiteX2" fmla="*/ 9880270 w 9880270"/>
              <a:gd name="connsiteY2" fmla="*/ 0 h 2217717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2947431"/>
              <a:gd name="connsiteX1" fmla="*/ 5655039 w 9880270"/>
              <a:gd name="connsiteY1" fmla="*/ 2712893 h 2947431"/>
              <a:gd name="connsiteX2" fmla="*/ 9880270 w 9880270"/>
              <a:gd name="connsiteY2" fmla="*/ 845498 h 2947431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398693"/>
              <a:gd name="connsiteX1" fmla="*/ 6208220 w 9880270"/>
              <a:gd name="connsiteY1" fmla="*/ 3398693 h 3398693"/>
              <a:gd name="connsiteX2" fmla="*/ 9880270 w 9880270"/>
              <a:gd name="connsiteY2" fmla="*/ 845498 h 3398693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3208687"/>
              <a:gd name="connsiteX1" fmla="*/ 5417962 w 9880270"/>
              <a:gd name="connsiteY1" fmla="*/ 2560493 h 3208687"/>
              <a:gd name="connsiteX2" fmla="*/ 9880270 w 9880270"/>
              <a:gd name="connsiteY2" fmla="*/ 845498 h 32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0270" h="3208687">
                <a:moveTo>
                  <a:pt x="0" y="2947431"/>
                </a:moveTo>
                <a:cubicBezTo>
                  <a:pt x="1473710" y="0"/>
                  <a:pt x="4011405" y="2061729"/>
                  <a:pt x="5417962" y="2560493"/>
                </a:cubicBezTo>
                <a:cubicBezTo>
                  <a:pt x="7056340" y="3208687"/>
                  <a:pt x="9065226" y="1703491"/>
                  <a:pt x="9880270" y="845498"/>
                </a:cubicBezTo>
              </a:path>
            </a:pathLst>
          </a:custGeom>
          <a:ln w="19050">
            <a:solidFill>
              <a:schemeClr val="bg1">
                <a:lumMod val="6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916832"/>
            <a:ext cx="1085554" cy="224676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bliqueBottomLeft">
                <a:rot lat="0" lon="0" rev="209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sz="14000" dirty="0">
                <a:ln w="31750">
                  <a:solidFill>
                    <a:srgbClr val="F79646">
                      <a:lumMod val="75000"/>
                    </a:srgbClr>
                  </a:solidFill>
                </a:ln>
                <a:gradFill>
                  <a:gsLst>
                    <a:gs pos="0">
                      <a:prstClr val="white">
                        <a:alpha val="50000"/>
                      </a:prstClr>
                    </a:gs>
                    <a:gs pos="85000">
                      <a:srgbClr val="1F497D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Impact" pitchFamily="34" charset="0"/>
                <a:cs typeface="+mn-cs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8660" y="1141629"/>
            <a:ext cx="869149" cy="22467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bliqueBottomLeft">
                <a:rot lat="0" lon="0" rev="3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l-GR" sz="14000" dirty="0">
                <a:ln w="31750">
                  <a:solidFill>
                    <a:srgbClr val="9BBB59">
                      <a:lumMod val="75000"/>
                    </a:srgbClr>
                  </a:solidFill>
                </a:ln>
                <a:gradFill>
                  <a:gsLst>
                    <a:gs pos="0">
                      <a:prstClr val="white">
                        <a:alpha val="50000"/>
                      </a:prstClr>
                    </a:gs>
                    <a:gs pos="85000">
                      <a:srgbClr val="1F497D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Impact" pitchFamily="34" charset="0"/>
                <a:cs typeface="+mn-cs"/>
              </a:rPr>
              <a:t>1</a:t>
            </a:r>
            <a:endParaRPr lang="en-US" sz="14000" dirty="0">
              <a:ln w="31750">
                <a:solidFill>
                  <a:srgbClr val="9BBB59">
                    <a:lumMod val="75000"/>
                  </a:srgbClr>
                </a:solidFill>
              </a:ln>
              <a:gradFill>
                <a:gsLst>
                  <a:gs pos="0">
                    <a:prstClr val="white">
                      <a:alpha val="50000"/>
                    </a:prstClr>
                  </a:gs>
                  <a:gs pos="85000">
                    <a:srgbClr val="1F497D">
                      <a:lumMod val="20000"/>
                      <a:lumOff val="80000"/>
                    </a:srgbClr>
                  </a:gs>
                </a:gsLst>
                <a:lin ang="5400000" scaled="1"/>
              </a:gra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outerShdw blurRad="101600" dist="381000" dir="8100000" algn="tr" rotWithShape="0">
                  <a:prstClr val="black">
                    <a:alpha val="18000"/>
                  </a:prstClr>
                </a:outerShdw>
              </a:effectLst>
              <a:latin typeface="Impact" pitchFamily="34" charset="0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27538" y="3575050"/>
            <a:ext cx="4608512" cy="2667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900" dirty="0">
                <a:latin typeface="+mn-lt"/>
                <a:cs typeface="+mn-cs"/>
              </a:rPr>
              <a:t>Τεχνολογικές υποδομές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600" dirty="0">
                <a:latin typeface="+mn-lt"/>
                <a:cs typeface="+mn-cs"/>
              </a:rPr>
              <a:t>54.927 τερματικά (ποσοστό κάλυψης 102%)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600" dirty="0">
                <a:latin typeface="+mn-lt"/>
                <a:cs typeface="+mn-cs"/>
              </a:rPr>
              <a:t>2.983 </a:t>
            </a:r>
            <a:r>
              <a:rPr lang="en-US" sz="2600" dirty="0">
                <a:latin typeface="+mn-lt"/>
                <a:cs typeface="+mn-cs"/>
              </a:rPr>
              <a:t>servers</a:t>
            </a:r>
            <a:endParaRPr lang="el-GR" sz="2600" dirty="0">
              <a:latin typeface="+mn-lt"/>
              <a:cs typeface="+mn-cs"/>
            </a:endParaRP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600" b="1" dirty="0">
                <a:solidFill>
                  <a:srgbClr val="D1CA43"/>
                </a:solidFill>
                <a:latin typeface="+mn-lt"/>
                <a:cs typeface="+mn-cs"/>
              </a:rPr>
              <a:t>Μόνο</a:t>
            </a:r>
            <a:r>
              <a:rPr lang="el-GR" sz="2600" dirty="0">
                <a:latin typeface="+mn-lt"/>
                <a:cs typeface="+mn-cs"/>
              </a:rPr>
              <a:t> </a:t>
            </a:r>
            <a:r>
              <a:rPr lang="en-US" sz="2600" dirty="0">
                <a:latin typeface="+mn-lt"/>
                <a:cs typeface="+mn-cs"/>
              </a:rPr>
              <a:t>332 </a:t>
            </a:r>
            <a:r>
              <a:rPr lang="el-GR" sz="2600" dirty="0">
                <a:latin typeface="+mn-lt"/>
                <a:cs typeface="+mn-cs"/>
              </a:rPr>
              <a:t>ΟΠΣ / Βάσεις δεδομένων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2600" b="1" dirty="0">
                <a:solidFill>
                  <a:srgbClr val="D1CA43"/>
                </a:solidFill>
                <a:latin typeface="+mn-lt"/>
                <a:cs typeface="+mn-cs"/>
              </a:rPr>
              <a:t>Μόνο</a:t>
            </a:r>
            <a:r>
              <a:rPr lang="el-GR" sz="2600" dirty="0">
                <a:latin typeface="+mn-lt"/>
                <a:cs typeface="+mn-cs"/>
              </a:rPr>
              <a:t> 13.343 υπηρεσιακά </a:t>
            </a:r>
            <a:r>
              <a:rPr lang="en-US" sz="2600" dirty="0">
                <a:latin typeface="+mn-lt"/>
                <a:cs typeface="+mn-cs"/>
              </a:rPr>
              <a:t>emails</a:t>
            </a:r>
            <a:r>
              <a:rPr lang="el-GR" sz="2600" dirty="0">
                <a:latin typeface="+mn-lt"/>
                <a:cs typeface="+mn-cs"/>
              </a:rPr>
              <a:t> (ποσοτό κάλυψης 25%)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682625" y="6173788"/>
            <a:ext cx="8316913" cy="57626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Ενώ υπάρχει πληθώρα κτιρίων και ψηφιακών υποδομών παρουσιάζεται έλλειμμα χωροταξικού ορθολογισμού και ηλεκτρονικής διακυβέρνησης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 rot="-5400000">
            <a:off x="108744" y="6236494"/>
            <a:ext cx="560388" cy="4191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  <a:defRPr/>
            </a:pPr>
            <a:r>
              <a:rPr lang="el-GR" sz="600" dirty="0">
                <a:solidFill>
                  <a:schemeClr val="bg1"/>
                </a:solidFill>
                <a:cs typeface="+mn-cs"/>
              </a:rPr>
              <a:t>Συμπέρασμα</a:t>
            </a:r>
            <a:endParaRPr lang="de-DE" sz="600" noProof="1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71775" y="1700213"/>
            <a:ext cx="2520950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l-GR" dirty="0">
                <a:latin typeface="+mn-lt"/>
                <a:cs typeface="+mn-cs"/>
              </a:rPr>
              <a:t>Στοιχεία που αφορούν μόνο την κεντρική κυβέρνηση</a:t>
            </a:r>
            <a:endParaRPr lang="el-GR" sz="1600" dirty="0">
              <a:latin typeface="+mn-lt"/>
              <a:cs typeface="+mn-cs"/>
            </a:endParaRPr>
          </a:p>
        </p:txBody>
      </p:sp>
      <p:pic>
        <p:nvPicPr>
          <p:cNvPr id="36874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88 -0.16597 C 0.35556 -0.11898 0.0665 0.08496 -0.08055 0.1169 C -0.2276 0.14908 -0.36423 0.04375 -0.43889 0.02431 " pathEditMode="relative" rAng="0" ptsTypes="aaa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2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0521 -0.33171 C 0.3651 -0.26435 0.23212 0.02894 0.16458 0.075 C 0.09705 0.1213 0.0342 -0.03032 2.22222E-6 -0.05833 " pathEditMode="relative" rAng="0" ptsTypes="aaa">
                                      <p:cBhvr>
                                        <p:cTn id="30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8" grpId="1" build="allAtOnce"/>
      <p:bldP spid="9" grpId="0" animBg="1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136525"/>
            <a:ext cx="8153400" cy="990600"/>
          </a:xfrm>
        </p:spPr>
        <p:txBody>
          <a:bodyPr/>
          <a:lstStyle/>
          <a:p>
            <a:pPr algn="ctr"/>
            <a:r>
              <a:rPr lang="el-GR" smtClean="0"/>
              <a:t>Απουσία συσχέτισης δαπανών, στόχων και αποτελεσμάτων.</a:t>
            </a:r>
          </a:p>
        </p:txBody>
      </p:sp>
      <p:pic>
        <p:nvPicPr>
          <p:cNvPr id="4" name="Picture 3" descr="20917724_fruitandvegiecombo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14600" y="1700213"/>
            <a:ext cx="4114800" cy="4941887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20917724_fruitandvegiecom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00213"/>
            <a:ext cx="4114800" cy="4941887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7892" name="Picture 2" descr="C:\Users\pkark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7"/>
          <p:cNvSpPr>
            <a:spLocks noChangeArrowheads="1"/>
          </p:cNvSpPr>
          <p:nvPr/>
        </p:nvSpPr>
        <p:spPr bwMode="auto">
          <a:xfrm>
            <a:off x="1304925" y="2203450"/>
            <a:ext cx="4164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Ευνοεί η κρίση τις μεταρρυθμίσεις</a:t>
            </a:r>
            <a:r>
              <a:rPr lang="en-US" sz="2000"/>
              <a:t>?</a:t>
            </a:r>
          </a:p>
          <a:p>
            <a:endParaRPr lang="en-US" sz="2000"/>
          </a:p>
        </p:txBody>
      </p:sp>
      <p:sp>
        <p:nvSpPr>
          <p:cNvPr id="61" name="Rectangle 89"/>
          <p:cNvSpPr>
            <a:spLocks noChangeArrowheads="1"/>
          </p:cNvSpPr>
          <p:nvPr/>
        </p:nvSpPr>
        <p:spPr bwMode="auto">
          <a:xfrm>
            <a:off x="1304925" y="3467100"/>
            <a:ext cx="7731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Βοηθούν οι μέχρι πρόσφατα προτεινόμενες μεταρρυθμίσεις (π.χ. Νέο Δημόσιο </a:t>
            </a:r>
            <a:r>
              <a:rPr lang="en-US" sz="2000"/>
              <a:t>Management, </a:t>
            </a:r>
            <a:r>
              <a:rPr lang="el-GR" sz="2000"/>
              <a:t>Διακυβέρνηση) στην έξοδο από την κρίση?</a:t>
            </a:r>
          </a:p>
        </p:txBody>
      </p:sp>
      <p:sp>
        <p:nvSpPr>
          <p:cNvPr id="75" name="Rectangle 89"/>
          <p:cNvSpPr>
            <a:spLocks noChangeArrowheads="1"/>
          </p:cNvSpPr>
          <p:nvPr/>
        </p:nvSpPr>
        <p:spPr bwMode="auto">
          <a:xfrm>
            <a:off x="1230313" y="4748213"/>
            <a:ext cx="78057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Χρειάζονται περισσότερο επεξεργασμένες προτάσεις που θα αντικατοπτρίζουν την πολυπλοκότητα των προβλημάτων που καλούνται να αντιμετωπίσουν. </a:t>
            </a: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254000" y="2060575"/>
            <a:ext cx="736600" cy="993775"/>
            <a:chOff x="254000" y="1957564"/>
            <a:chExt cx="736600" cy="994016"/>
          </a:xfrm>
        </p:grpSpPr>
        <p:grpSp>
          <p:nvGrpSpPr>
            <p:cNvPr id="17417" name="Group 79"/>
            <p:cNvGrpSpPr>
              <a:grpSpLocks/>
            </p:cNvGrpSpPr>
            <p:nvPr/>
          </p:nvGrpSpPr>
          <p:grpSpPr bwMode="auto">
            <a:xfrm>
              <a:off x="254000" y="2173288"/>
              <a:ext cx="736600" cy="778292"/>
              <a:chOff x="3512" y="1480"/>
              <a:chExt cx="772" cy="816"/>
            </a:xfrm>
          </p:grpSpPr>
          <p:pic>
            <p:nvPicPr>
              <p:cNvPr id="17419" name="Picture 8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12" y="1480"/>
                <a:ext cx="687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0" name="Freeform 81"/>
              <p:cNvSpPr>
                <a:spLocks/>
              </p:cNvSpPr>
              <p:nvPr/>
            </p:nvSpPr>
            <p:spPr bwMode="auto">
              <a:xfrm>
                <a:off x="3534" y="1504"/>
                <a:ext cx="610" cy="610"/>
              </a:xfrm>
              <a:custGeom>
                <a:avLst/>
                <a:gdLst>
                  <a:gd name="T0" fmla="*/ 0 w 415"/>
                  <a:gd name="T1" fmla="*/ 610 h 415"/>
                  <a:gd name="T2" fmla="*/ 0 w 415"/>
                  <a:gd name="T3" fmla="*/ 294 h 415"/>
                  <a:gd name="T4" fmla="*/ 273 w 415"/>
                  <a:gd name="T5" fmla="*/ 0 h 415"/>
                  <a:gd name="T6" fmla="*/ 610 w 415"/>
                  <a:gd name="T7" fmla="*/ 0 h 415"/>
                  <a:gd name="T8" fmla="*/ 610 w 415"/>
                  <a:gd name="T9" fmla="*/ 610 h 415"/>
                  <a:gd name="T10" fmla="*/ 0 w 415"/>
                  <a:gd name="T11" fmla="*/ 610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5"/>
                  <a:gd name="T19" fmla="*/ 0 h 415"/>
                  <a:gd name="T20" fmla="*/ 415 w 415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5" h="415">
                    <a:moveTo>
                      <a:pt x="0" y="415"/>
                    </a:moveTo>
                    <a:cubicBezTo>
                      <a:pt x="0" y="415"/>
                      <a:pt x="0" y="249"/>
                      <a:pt x="0" y="200"/>
                    </a:cubicBezTo>
                    <a:cubicBezTo>
                      <a:pt x="0" y="59"/>
                      <a:pt x="49" y="0"/>
                      <a:pt x="186" y="0"/>
                    </a:cubicBezTo>
                    <a:cubicBezTo>
                      <a:pt x="237" y="0"/>
                      <a:pt x="415" y="0"/>
                      <a:pt x="415" y="0"/>
                    </a:cubicBezTo>
                    <a:cubicBezTo>
                      <a:pt x="415" y="415"/>
                      <a:pt x="415" y="415"/>
                      <a:pt x="415" y="415"/>
                    </a:cubicBezTo>
                    <a:lnTo>
                      <a:pt x="0" y="415"/>
                    </a:lnTo>
                    <a:close/>
                  </a:path>
                </a:pathLst>
              </a:custGeom>
              <a:solidFill>
                <a:srgbClr val="FE88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1" name="Freeform 82"/>
              <p:cNvSpPr>
                <a:spLocks noEditPoints="1"/>
              </p:cNvSpPr>
              <p:nvPr/>
            </p:nvSpPr>
            <p:spPr bwMode="auto">
              <a:xfrm>
                <a:off x="3550" y="1519"/>
                <a:ext cx="579" cy="581"/>
              </a:xfrm>
              <a:custGeom>
                <a:avLst/>
                <a:gdLst>
                  <a:gd name="T0" fmla="*/ 262 w 394"/>
                  <a:gd name="T1" fmla="*/ 0 h 395"/>
                  <a:gd name="T2" fmla="*/ 0 w 394"/>
                  <a:gd name="T3" fmla="*/ 281 h 395"/>
                  <a:gd name="T4" fmla="*/ 0 w 394"/>
                  <a:gd name="T5" fmla="*/ 580 h 395"/>
                  <a:gd name="T6" fmla="*/ 579 w 394"/>
                  <a:gd name="T7" fmla="*/ 581 h 395"/>
                  <a:gd name="T8" fmla="*/ 579 w 394"/>
                  <a:gd name="T9" fmla="*/ 0 h 395"/>
                  <a:gd name="T10" fmla="*/ 262 w 394"/>
                  <a:gd name="T11" fmla="*/ 0 h 395"/>
                  <a:gd name="T12" fmla="*/ 41 w 394"/>
                  <a:gd name="T13" fmla="*/ 281 h 395"/>
                  <a:gd name="T14" fmla="*/ 262 w 394"/>
                  <a:gd name="T15" fmla="*/ 43 h 395"/>
                  <a:gd name="T16" fmla="*/ 536 w 394"/>
                  <a:gd name="T17" fmla="*/ 43 h 395"/>
                  <a:gd name="T18" fmla="*/ 536 w 394"/>
                  <a:gd name="T19" fmla="*/ 540 h 395"/>
                  <a:gd name="T20" fmla="*/ 41 w 394"/>
                  <a:gd name="T21" fmla="*/ 538 h 395"/>
                  <a:gd name="T22" fmla="*/ 41 w 394"/>
                  <a:gd name="T23" fmla="*/ 281 h 3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4"/>
                  <a:gd name="T37" fmla="*/ 0 h 395"/>
                  <a:gd name="T38" fmla="*/ 394 w 394"/>
                  <a:gd name="T39" fmla="*/ 395 h 3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4" h="395">
                    <a:moveTo>
                      <a:pt x="178" y="0"/>
                    </a:moveTo>
                    <a:cubicBezTo>
                      <a:pt x="51" y="0"/>
                      <a:pt x="0" y="56"/>
                      <a:pt x="0" y="191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94" y="395"/>
                      <a:pt x="394" y="395"/>
                      <a:pt x="394" y="395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78" y="0"/>
                    </a:lnTo>
                    <a:close/>
                    <a:moveTo>
                      <a:pt x="28" y="191"/>
                    </a:moveTo>
                    <a:cubicBezTo>
                      <a:pt x="28" y="71"/>
                      <a:pt x="67" y="29"/>
                      <a:pt x="178" y="29"/>
                    </a:cubicBezTo>
                    <a:cubicBezTo>
                      <a:pt x="178" y="29"/>
                      <a:pt x="341" y="29"/>
                      <a:pt x="365" y="29"/>
                    </a:cubicBezTo>
                    <a:cubicBezTo>
                      <a:pt x="365" y="54"/>
                      <a:pt x="365" y="341"/>
                      <a:pt x="365" y="367"/>
                    </a:cubicBezTo>
                    <a:cubicBezTo>
                      <a:pt x="340" y="367"/>
                      <a:pt x="53" y="366"/>
                      <a:pt x="28" y="366"/>
                    </a:cubicBezTo>
                    <a:cubicBezTo>
                      <a:pt x="28" y="342"/>
                      <a:pt x="28" y="191"/>
                      <a:pt x="28" y="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2" name="Freeform 83"/>
              <p:cNvSpPr>
                <a:spLocks/>
              </p:cNvSpPr>
              <p:nvPr/>
            </p:nvSpPr>
            <p:spPr bwMode="auto">
              <a:xfrm>
                <a:off x="3569" y="1541"/>
                <a:ext cx="538" cy="361"/>
              </a:xfrm>
              <a:custGeom>
                <a:avLst/>
                <a:gdLst>
                  <a:gd name="T0" fmla="*/ 241 w 366"/>
                  <a:gd name="T1" fmla="*/ 0 h 246"/>
                  <a:gd name="T2" fmla="*/ 0 w 366"/>
                  <a:gd name="T3" fmla="*/ 260 h 246"/>
                  <a:gd name="T4" fmla="*/ 0 w 366"/>
                  <a:gd name="T5" fmla="*/ 361 h 246"/>
                  <a:gd name="T6" fmla="*/ 538 w 366"/>
                  <a:gd name="T7" fmla="*/ 223 h 246"/>
                  <a:gd name="T8" fmla="*/ 538 w 366"/>
                  <a:gd name="T9" fmla="*/ 0 h 246"/>
                  <a:gd name="T10" fmla="*/ 241 w 366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6"/>
                  <a:gd name="T19" fmla="*/ 0 h 246"/>
                  <a:gd name="T20" fmla="*/ 366 w 366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6" h="246">
                    <a:moveTo>
                      <a:pt x="164" y="0"/>
                    </a:moveTo>
                    <a:cubicBezTo>
                      <a:pt x="43" y="0"/>
                      <a:pt x="0" y="52"/>
                      <a:pt x="0" y="177"/>
                    </a:cubicBezTo>
                    <a:cubicBezTo>
                      <a:pt x="0" y="191"/>
                      <a:pt x="0" y="218"/>
                      <a:pt x="0" y="246"/>
                    </a:cubicBezTo>
                    <a:cubicBezTo>
                      <a:pt x="84" y="213"/>
                      <a:pt x="244" y="151"/>
                      <a:pt x="366" y="152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66" y="0"/>
                      <a:pt x="209" y="0"/>
                      <a:pt x="16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CE6DF"/>
                  </a:gs>
                  <a:gs pos="100000">
                    <a:srgbClr val="FE9E4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3" name="Freeform 84"/>
              <p:cNvSpPr>
                <a:spLocks/>
              </p:cNvSpPr>
              <p:nvPr/>
            </p:nvSpPr>
            <p:spPr bwMode="auto">
              <a:xfrm>
                <a:off x="3569" y="1761"/>
                <a:ext cx="538" cy="317"/>
              </a:xfrm>
              <a:custGeom>
                <a:avLst/>
                <a:gdLst>
                  <a:gd name="T0" fmla="*/ 0 w 366"/>
                  <a:gd name="T1" fmla="*/ 316 h 216"/>
                  <a:gd name="T2" fmla="*/ 538 w 366"/>
                  <a:gd name="T3" fmla="*/ 317 h 216"/>
                  <a:gd name="T4" fmla="*/ 538 w 366"/>
                  <a:gd name="T5" fmla="*/ 1 h 216"/>
                  <a:gd name="T6" fmla="*/ 0 w 366"/>
                  <a:gd name="T7" fmla="*/ 139 h 216"/>
                  <a:gd name="T8" fmla="*/ 0 w 366"/>
                  <a:gd name="T9" fmla="*/ 3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"/>
                  <a:gd name="T16" fmla="*/ 0 h 216"/>
                  <a:gd name="T17" fmla="*/ 366 w 366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" h="216">
                    <a:moveTo>
                      <a:pt x="0" y="215"/>
                    </a:moveTo>
                    <a:cubicBezTo>
                      <a:pt x="366" y="216"/>
                      <a:pt x="366" y="216"/>
                      <a:pt x="366" y="216"/>
                    </a:cubicBezTo>
                    <a:cubicBezTo>
                      <a:pt x="366" y="1"/>
                      <a:pt x="366" y="1"/>
                      <a:pt x="366" y="1"/>
                    </a:cubicBezTo>
                    <a:cubicBezTo>
                      <a:pt x="244" y="0"/>
                      <a:pt x="84" y="62"/>
                      <a:pt x="0" y="95"/>
                    </a:cubicBezTo>
                    <a:cubicBezTo>
                      <a:pt x="0" y="151"/>
                      <a:pt x="0" y="215"/>
                      <a:pt x="0" y="2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53C02"/>
                  </a:gs>
                  <a:gs pos="100000">
                    <a:srgbClr val="F55F1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17424" name="Picture 8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74" y="1620"/>
                <a:ext cx="710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5" name="Freeform 86"/>
              <p:cNvSpPr>
                <a:spLocks/>
              </p:cNvSpPr>
              <p:nvPr/>
            </p:nvSpPr>
            <p:spPr bwMode="auto">
              <a:xfrm>
                <a:off x="3603" y="1774"/>
                <a:ext cx="637" cy="522"/>
              </a:xfrm>
              <a:custGeom>
                <a:avLst/>
                <a:gdLst>
                  <a:gd name="T0" fmla="*/ 597 w 433"/>
                  <a:gd name="T1" fmla="*/ 506 h 355"/>
                  <a:gd name="T2" fmla="*/ 578 w 433"/>
                  <a:gd name="T3" fmla="*/ 521 h 355"/>
                  <a:gd name="T4" fmla="*/ 18 w 433"/>
                  <a:gd name="T5" fmla="*/ 447 h 355"/>
                  <a:gd name="T6" fmla="*/ 1 w 433"/>
                  <a:gd name="T7" fmla="*/ 428 h 355"/>
                  <a:gd name="T8" fmla="*/ 68 w 433"/>
                  <a:gd name="T9" fmla="*/ 16 h 355"/>
                  <a:gd name="T10" fmla="*/ 88 w 433"/>
                  <a:gd name="T11" fmla="*/ 0 h 355"/>
                  <a:gd name="T12" fmla="*/ 618 w 433"/>
                  <a:gd name="T13" fmla="*/ 46 h 355"/>
                  <a:gd name="T14" fmla="*/ 636 w 433"/>
                  <a:gd name="T15" fmla="*/ 65 h 355"/>
                  <a:gd name="T16" fmla="*/ 597 w 433"/>
                  <a:gd name="T17" fmla="*/ 506 h 3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355"/>
                  <a:gd name="T29" fmla="*/ 433 w 433"/>
                  <a:gd name="T30" fmla="*/ 355 h 3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355">
                    <a:moveTo>
                      <a:pt x="406" y="344"/>
                    </a:moveTo>
                    <a:cubicBezTo>
                      <a:pt x="406" y="350"/>
                      <a:pt x="400" y="355"/>
                      <a:pt x="393" y="354"/>
                    </a:cubicBezTo>
                    <a:cubicBezTo>
                      <a:pt x="12" y="304"/>
                      <a:pt x="12" y="304"/>
                      <a:pt x="12" y="304"/>
                    </a:cubicBezTo>
                    <a:cubicBezTo>
                      <a:pt x="6" y="303"/>
                      <a:pt x="0" y="298"/>
                      <a:pt x="1" y="29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5"/>
                      <a:pt x="53" y="0"/>
                      <a:pt x="60" y="0"/>
                    </a:cubicBezTo>
                    <a:cubicBezTo>
                      <a:pt x="420" y="31"/>
                      <a:pt x="420" y="31"/>
                      <a:pt x="420" y="31"/>
                    </a:cubicBezTo>
                    <a:cubicBezTo>
                      <a:pt x="427" y="32"/>
                      <a:pt x="433" y="38"/>
                      <a:pt x="432" y="44"/>
                    </a:cubicBezTo>
                    <a:lnTo>
                      <a:pt x="406" y="3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6" name="Freeform 87"/>
              <p:cNvSpPr>
                <a:spLocks/>
              </p:cNvSpPr>
              <p:nvPr/>
            </p:nvSpPr>
            <p:spPr bwMode="auto">
              <a:xfrm>
                <a:off x="3681" y="1724"/>
                <a:ext cx="463" cy="357"/>
              </a:xfrm>
              <a:custGeom>
                <a:avLst/>
                <a:gdLst>
                  <a:gd name="T0" fmla="*/ 49 w 463"/>
                  <a:gd name="T1" fmla="*/ 0 h 357"/>
                  <a:gd name="T2" fmla="*/ 463 w 463"/>
                  <a:gd name="T3" fmla="*/ 32 h 357"/>
                  <a:gd name="T4" fmla="*/ 438 w 463"/>
                  <a:gd name="T5" fmla="*/ 357 h 357"/>
                  <a:gd name="T6" fmla="*/ 0 w 463"/>
                  <a:gd name="T7" fmla="*/ 304 h 357"/>
                  <a:gd name="T8" fmla="*/ 49 w 463"/>
                  <a:gd name="T9" fmla="*/ 0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57"/>
                  <a:gd name="T17" fmla="*/ 463 w 463"/>
                  <a:gd name="T18" fmla="*/ 357 h 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57">
                    <a:moveTo>
                      <a:pt x="49" y="0"/>
                    </a:moveTo>
                    <a:lnTo>
                      <a:pt x="463" y="32"/>
                    </a:lnTo>
                    <a:lnTo>
                      <a:pt x="438" y="357"/>
                    </a:lnTo>
                    <a:lnTo>
                      <a:pt x="0" y="304"/>
                    </a:lnTo>
                    <a:lnTo>
                      <a:pt x="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9E4B"/>
                  </a:gs>
                  <a:gs pos="100000">
                    <a:srgbClr val="D53C0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7" name="Freeform 88"/>
              <p:cNvSpPr>
                <a:spLocks/>
              </p:cNvSpPr>
              <p:nvPr/>
            </p:nvSpPr>
            <p:spPr bwMode="auto">
              <a:xfrm>
                <a:off x="3753" y="1784"/>
                <a:ext cx="131" cy="61"/>
              </a:xfrm>
              <a:custGeom>
                <a:avLst/>
                <a:gdLst>
                  <a:gd name="T0" fmla="*/ 127 w 211"/>
                  <a:gd name="T1" fmla="*/ 61 h 99"/>
                  <a:gd name="T2" fmla="*/ 0 w 211"/>
                  <a:gd name="T3" fmla="*/ 49 h 99"/>
                  <a:gd name="T4" fmla="*/ 5 w 211"/>
                  <a:gd name="T5" fmla="*/ 0 h 99"/>
                  <a:gd name="T6" fmla="*/ 131 w 211"/>
                  <a:gd name="T7" fmla="*/ 12 h 99"/>
                  <a:gd name="T8" fmla="*/ 127 w 211"/>
                  <a:gd name="T9" fmla="*/ 61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99"/>
                  <a:gd name="T17" fmla="*/ 211 w 211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99">
                    <a:moveTo>
                      <a:pt x="204" y="99"/>
                    </a:moveTo>
                    <a:lnTo>
                      <a:pt x="0" y="80"/>
                    </a:lnTo>
                    <a:lnTo>
                      <a:pt x="8" y="0"/>
                    </a:lnTo>
                    <a:lnTo>
                      <a:pt x="211" y="19"/>
                    </a:lnTo>
                    <a:lnTo>
                      <a:pt x="204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8" name="Freeform 89"/>
              <p:cNvSpPr>
                <a:spLocks/>
              </p:cNvSpPr>
              <p:nvPr/>
            </p:nvSpPr>
            <p:spPr bwMode="auto">
              <a:xfrm>
                <a:off x="3746" y="1853"/>
                <a:ext cx="131" cy="61"/>
              </a:xfrm>
              <a:custGeom>
                <a:avLst/>
                <a:gdLst>
                  <a:gd name="T0" fmla="*/ 127 w 210"/>
                  <a:gd name="T1" fmla="*/ 61 h 99"/>
                  <a:gd name="T2" fmla="*/ 0 w 210"/>
                  <a:gd name="T3" fmla="*/ 49 h 99"/>
                  <a:gd name="T4" fmla="*/ 4 w 210"/>
                  <a:gd name="T5" fmla="*/ 0 h 99"/>
                  <a:gd name="T6" fmla="*/ 131 w 210"/>
                  <a:gd name="T7" fmla="*/ 12 h 99"/>
                  <a:gd name="T8" fmla="*/ 127 w 210"/>
                  <a:gd name="T9" fmla="*/ 61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99"/>
                  <a:gd name="T17" fmla="*/ 210 w 210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99">
                    <a:moveTo>
                      <a:pt x="203" y="99"/>
                    </a:moveTo>
                    <a:lnTo>
                      <a:pt x="0" y="80"/>
                    </a:lnTo>
                    <a:lnTo>
                      <a:pt x="7" y="0"/>
                    </a:lnTo>
                    <a:lnTo>
                      <a:pt x="210" y="19"/>
                    </a:lnTo>
                    <a:lnTo>
                      <a:pt x="20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29" name="Freeform 90"/>
              <p:cNvSpPr>
                <a:spLocks/>
              </p:cNvSpPr>
              <p:nvPr/>
            </p:nvSpPr>
            <p:spPr bwMode="auto">
              <a:xfrm>
                <a:off x="3740" y="1920"/>
                <a:ext cx="130" cy="62"/>
              </a:xfrm>
              <a:custGeom>
                <a:avLst/>
                <a:gdLst>
                  <a:gd name="T0" fmla="*/ 126 w 210"/>
                  <a:gd name="T1" fmla="*/ 62 h 99"/>
                  <a:gd name="T2" fmla="*/ 0 w 210"/>
                  <a:gd name="T3" fmla="*/ 50 h 99"/>
                  <a:gd name="T4" fmla="*/ 4 w 210"/>
                  <a:gd name="T5" fmla="*/ 0 h 99"/>
                  <a:gd name="T6" fmla="*/ 130 w 210"/>
                  <a:gd name="T7" fmla="*/ 11 h 99"/>
                  <a:gd name="T8" fmla="*/ 126 w 210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99"/>
                  <a:gd name="T17" fmla="*/ 210 w 210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99">
                    <a:moveTo>
                      <a:pt x="203" y="99"/>
                    </a:moveTo>
                    <a:lnTo>
                      <a:pt x="0" y="80"/>
                    </a:lnTo>
                    <a:lnTo>
                      <a:pt x="7" y="0"/>
                    </a:lnTo>
                    <a:lnTo>
                      <a:pt x="210" y="18"/>
                    </a:lnTo>
                    <a:lnTo>
                      <a:pt x="203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430" name="Freeform 91"/>
              <p:cNvSpPr>
                <a:spLocks noEditPoints="1"/>
              </p:cNvSpPr>
              <p:nvPr/>
            </p:nvSpPr>
            <p:spPr bwMode="auto">
              <a:xfrm>
                <a:off x="3887" y="1805"/>
                <a:ext cx="214" cy="215"/>
              </a:xfrm>
              <a:custGeom>
                <a:avLst/>
                <a:gdLst>
                  <a:gd name="T0" fmla="*/ 214 w 146"/>
                  <a:gd name="T1" fmla="*/ 108 h 146"/>
                  <a:gd name="T2" fmla="*/ 167 w 146"/>
                  <a:gd name="T3" fmla="*/ 18 h 146"/>
                  <a:gd name="T4" fmla="*/ 167 w 146"/>
                  <a:gd name="T5" fmla="*/ 18 h 146"/>
                  <a:gd name="T6" fmla="*/ 163 w 146"/>
                  <a:gd name="T7" fmla="*/ 15 h 146"/>
                  <a:gd name="T8" fmla="*/ 158 w 146"/>
                  <a:gd name="T9" fmla="*/ 13 h 146"/>
                  <a:gd name="T10" fmla="*/ 158 w 146"/>
                  <a:gd name="T11" fmla="*/ 13 h 146"/>
                  <a:gd name="T12" fmla="*/ 107 w 146"/>
                  <a:gd name="T13" fmla="*/ 0 h 146"/>
                  <a:gd name="T14" fmla="*/ 16 w 146"/>
                  <a:gd name="T15" fmla="*/ 52 h 146"/>
                  <a:gd name="T16" fmla="*/ 0 w 146"/>
                  <a:gd name="T17" fmla="*/ 108 h 146"/>
                  <a:gd name="T18" fmla="*/ 51 w 146"/>
                  <a:gd name="T19" fmla="*/ 199 h 146"/>
                  <a:gd name="T20" fmla="*/ 107 w 146"/>
                  <a:gd name="T21" fmla="*/ 215 h 146"/>
                  <a:gd name="T22" fmla="*/ 195 w 146"/>
                  <a:gd name="T23" fmla="*/ 166 h 146"/>
                  <a:gd name="T24" fmla="*/ 196 w 146"/>
                  <a:gd name="T25" fmla="*/ 168 h 146"/>
                  <a:gd name="T26" fmla="*/ 199 w 146"/>
                  <a:gd name="T27" fmla="*/ 162 h 146"/>
                  <a:gd name="T28" fmla="*/ 201 w 146"/>
                  <a:gd name="T29" fmla="*/ 158 h 146"/>
                  <a:gd name="T30" fmla="*/ 201 w 146"/>
                  <a:gd name="T31" fmla="*/ 158 h 146"/>
                  <a:gd name="T32" fmla="*/ 214 w 146"/>
                  <a:gd name="T33" fmla="*/ 108 h 146"/>
                  <a:gd name="T34" fmla="*/ 161 w 146"/>
                  <a:gd name="T35" fmla="*/ 28 h 146"/>
                  <a:gd name="T36" fmla="*/ 204 w 146"/>
                  <a:gd name="T37" fmla="*/ 108 h 146"/>
                  <a:gd name="T38" fmla="*/ 192 w 146"/>
                  <a:gd name="T39" fmla="*/ 153 h 146"/>
                  <a:gd name="T40" fmla="*/ 120 w 146"/>
                  <a:gd name="T41" fmla="*/ 109 h 146"/>
                  <a:gd name="T42" fmla="*/ 119 w 146"/>
                  <a:gd name="T43" fmla="*/ 108 h 146"/>
                  <a:gd name="T44" fmla="*/ 114 w 146"/>
                  <a:gd name="T45" fmla="*/ 105 h 146"/>
                  <a:gd name="T46" fmla="*/ 161 w 146"/>
                  <a:gd name="T47" fmla="*/ 28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"/>
                  <a:gd name="T73" fmla="*/ 0 h 146"/>
                  <a:gd name="T74" fmla="*/ 146 w 146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" h="146">
                    <a:moveTo>
                      <a:pt x="146" y="73"/>
                    </a:moveTo>
                    <a:cubicBezTo>
                      <a:pt x="146" y="48"/>
                      <a:pt x="134" y="26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97" y="3"/>
                      <a:pt x="85" y="0"/>
                      <a:pt x="73" y="0"/>
                    </a:cubicBezTo>
                    <a:cubicBezTo>
                      <a:pt x="48" y="0"/>
                      <a:pt x="24" y="13"/>
                      <a:pt x="11" y="35"/>
                    </a:cubicBezTo>
                    <a:cubicBezTo>
                      <a:pt x="4" y="46"/>
                      <a:pt x="0" y="59"/>
                      <a:pt x="0" y="73"/>
                    </a:cubicBezTo>
                    <a:cubicBezTo>
                      <a:pt x="0" y="98"/>
                      <a:pt x="13" y="122"/>
                      <a:pt x="35" y="135"/>
                    </a:cubicBezTo>
                    <a:cubicBezTo>
                      <a:pt x="47" y="142"/>
                      <a:pt x="60" y="146"/>
                      <a:pt x="73" y="146"/>
                    </a:cubicBezTo>
                    <a:cubicBezTo>
                      <a:pt x="98" y="146"/>
                      <a:pt x="120" y="134"/>
                      <a:pt x="133" y="113"/>
                    </a:cubicBezTo>
                    <a:cubicBezTo>
                      <a:pt x="134" y="114"/>
                      <a:pt x="134" y="114"/>
                      <a:pt x="134" y="114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43" y="97"/>
                      <a:pt x="146" y="85"/>
                      <a:pt x="146" y="73"/>
                    </a:cubicBezTo>
                    <a:close/>
                    <a:moveTo>
                      <a:pt x="110" y="19"/>
                    </a:moveTo>
                    <a:cubicBezTo>
                      <a:pt x="128" y="31"/>
                      <a:pt x="139" y="51"/>
                      <a:pt x="139" y="73"/>
                    </a:cubicBezTo>
                    <a:cubicBezTo>
                      <a:pt x="139" y="83"/>
                      <a:pt x="136" y="94"/>
                      <a:pt x="131" y="104"/>
                    </a:cubicBezTo>
                    <a:cubicBezTo>
                      <a:pt x="119" y="96"/>
                      <a:pt x="92" y="80"/>
                      <a:pt x="82" y="74"/>
                    </a:cubicBezTo>
                    <a:cubicBezTo>
                      <a:pt x="82" y="74"/>
                      <a:pt x="81" y="74"/>
                      <a:pt x="81" y="73"/>
                    </a:cubicBezTo>
                    <a:cubicBezTo>
                      <a:pt x="80" y="73"/>
                      <a:pt x="79" y="72"/>
                      <a:pt x="78" y="71"/>
                    </a:cubicBezTo>
                    <a:cubicBezTo>
                      <a:pt x="81" y="66"/>
                      <a:pt x="107" y="24"/>
                      <a:pt x="1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741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652" y="1957564"/>
              <a:ext cx="726948" cy="87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9001125" cy="990600"/>
          </a:xfrm>
        </p:spPr>
        <p:txBody>
          <a:bodyPr/>
          <a:lstStyle/>
          <a:p>
            <a:r>
              <a:rPr lang="el-GR" sz="4000" smtClean="0"/>
              <a:t>Αποτελεί η κρίση ευκαιρία για μεταρρυθμίσεις?</a:t>
            </a:r>
          </a:p>
        </p:txBody>
      </p:sp>
      <p:pic>
        <p:nvPicPr>
          <p:cNvPr id="20485" name="Picture 5" descr="C:\Users\efi\Desktop\costu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3429000"/>
            <a:ext cx="7000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efi\Desktop\tool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3" y="4816475"/>
            <a:ext cx="71278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Users\pkark\Desktop\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l-GR" sz="3400" b="1" smtClean="0"/>
              <a:t>Πολυάριθμοι κωδικοί εσόδων – εξόδων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6513" y="2276475"/>
            <a:ext cx="4176713" cy="3675063"/>
          </a:xfrm>
        </p:spPr>
        <p:txBody>
          <a:bodyPr/>
          <a:lstStyle/>
          <a:p>
            <a:pPr eaLnBrk="1" hangingPunct="1"/>
            <a:r>
              <a:rPr lang="el-GR" sz="1800" smtClean="0"/>
              <a:t>6.500 κωδικοί. Ανομοιόμορφη - μη τυποποιημένη λογιστική κωδικοποίηση.</a:t>
            </a:r>
          </a:p>
          <a:p>
            <a:pPr eaLnBrk="1" hangingPunct="1"/>
            <a:r>
              <a:rPr lang="el-GR" sz="1800" smtClean="0"/>
              <a:t>Αδυναμία επιμερισμού κόστους.</a:t>
            </a:r>
          </a:p>
          <a:p>
            <a:pPr eaLnBrk="1" hangingPunct="1"/>
            <a:r>
              <a:rPr lang="el-GR" sz="1800" smtClean="0"/>
              <a:t>Η μετακίνηση ή μετονομασία δομών δυσχεραίνει την ταυτοποίησή τους.</a:t>
            </a:r>
          </a:p>
          <a:p>
            <a:pPr eaLnBrk="1" hangingPunct="1"/>
            <a:r>
              <a:rPr lang="el-GR" sz="1800" smtClean="0"/>
              <a:t>Αδυναμία σύνδεσης χρηματο – οικονομικών στοιχείων με δομές, λειτουργίες, πολιτικές και αποτελέσματα.</a:t>
            </a:r>
          </a:p>
          <a:p>
            <a:pPr eaLnBrk="1" hangingPunct="1"/>
            <a:r>
              <a:rPr lang="el-GR" sz="1800" smtClean="0"/>
              <a:t>Συγκεντρωτικό σύστημα διαχείρισης: Το ΥΠΟΙΚ εμπλέκεται στην κατανομή &amp; ανακατανομή πιστώσεων αντί να έχει επιτελικό ρόλο.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467544" y="1628800"/>
            <a:ext cx="2232248" cy="605408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5150" y="1660525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rgbClr val="FFFFFF"/>
                </a:solidFill>
                <a:latin typeface="Tw Cen MT Condensed" pitchFamily="34" charset="0"/>
              </a:rPr>
              <a:t>Υφιστάμενοι προϋπολογισμοί</a:t>
            </a:r>
            <a:endParaRPr lang="en-US" sz="1600">
              <a:solidFill>
                <a:srgbClr val="FFFFFF"/>
              </a:solidFill>
              <a:latin typeface="Tw Cen MT Condensed" pitchFamily="34" charset="0"/>
            </a:endParaRP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6156325" y="1628775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Tw Cen MT Condensed" pitchFamily="34" charset="0"/>
              </a:rPr>
              <a:t>Προϋπολογισμός προγραμμάτων</a:t>
            </a:r>
            <a:endParaRPr lang="en-US" sz="160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26589"/>
            <a:ext cx="9144000" cy="45719"/>
          </a:xfrm>
          <a:prstGeom prst="rect">
            <a:avLst/>
          </a:prstGeom>
          <a:solidFill>
            <a:srgbClr val="D1CA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32363" y="2349500"/>
            <a:ext cx="4176712" cy="4508500"/>
          </a:xfrm>
          <a:prstGeom prst="rect">
            <a:avLst/>
          </a:prstGeom>
        </p:spPr>
        <p:txBody>
          <a:bodyPr/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dirty="0">
                <a:latin typeface="+mn-lt"/>
                <a:cs typeface="+mn-cs"/>
              </a:rPr>
              <a:t>Ο προϋπολογισμός προγραμμάτων: Επικεντρώνεται στη στρατηγική και  την οργάνωση της επιχειρησιακής λειτουργίας (αντί των μεμονωμένων κωδικών).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dirty="0">
                <a:latin typeface="+mn-lt"/>
                <a:cs typeface="+mn-cs"/>
              </a:rPr>
              <a:t>Οι δαπάνες των Υπουργείων προϋπολογίζονται, τεκμηριώνονται &amp; συνδέονται σε πολυετή βάση με το μακροπρόθεσμο οικονομικό &amp; δημοσιονομικό πλαίσιο και τους στόχους της κυβερνητικής πολιτικής.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dirty="0">
                <a:latin typeface="+mn-lt"/>
                <a:cs typeface="+mn-cs"/>
              </a:rPr>
              <a:t>Ενισχύει την αυτονομία και  λογοδοσία  των αρμόδιων Υπουργείων.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 flipH="1">
            <a:off x="3851275" y="3557588"/>
            <a:ext cx="576263" cy="592137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4660900" y="3557588"/>
            <a:ext cx="576263" cy="592137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 flipH="1">
            <a:off x="3851275" y="3557588"/>
            <a:ext cx="576263" cy="592137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660900" y="3557588"/>
            <a:ext cx="576263" cy="592137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C40505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/>
          </a:p>
        </p:txBody>
      </p:sp>
      <p:pic>
        <p:nvPicPr>
          <p:cNvPr id="38928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64966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ChangeArrowheads="1"/>
          </p:cNvSpPr>
          <p:nvPr/>
        </p:nvSpPr>
        <p:spPr bwMode="auto">
          <a:xfrm>
            <a:off x="2871788" y="2038350"/>
            <a:ext cx="5948362" cy="291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noProof="1"/>
          </a:p>
        </p:txBody>
      </p:sp>
      <p:sp>
        <p:nvSpPr>
          <p:cNvPr id="39938" name="Text Box 19"/>
          <p:cNvSpPr txBox="1">
            <a:spLocks noChangeArrowheads="1"/>
          </p:cNvSpPr>
          <p:nvPr/>
        </p:nvSpPr>
        <p:spPr bwMode="gray">
          <a:xfrm>
            <a:off x="4427538" y="2038350"/>
            <a:ext cx="471646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l-GR" sz="2800" b="1">
                <a:solidFill>
                  <a:srgbClr val="333333"/>
                </a:solidFill>
              </a:rPr>
              <a:t>Λίγες, διάσπαρτες δράσεις (οδηγία για την απελευθέρωση της παροχής υπηρεσίων, μέτρηση διοικητικών βαρών) η εφαρμογή των οποίων δεν έτυχε ενδελεχούς παρακολούθησης. </a:t>
            </a:r>
          </a:p>
        </p:txBody>
      </p:sp>
      <p:grpSp>
        <p:nvGrpSpPr>
          <p:cNvPr id="39939" name="Group 14"/>
          <p:cNvGrpSpPr>
            <a:grpSpLocks/>
          </p:cNvGrpSpPr>
          <p:nvPr/>
        </p:nvGrpSpPr>
        <p:grpSpPr bwMode="auto">
          <a:xfrm>
            <a:off x="6350" y="1474788"/>
            <a:ext cx="5789613" cy="4475162"/>
            <a:chOff x="0" y="876"/>
            <a:chExt cx="3647" cy="2819"/>
          </a:xfrm>
        </p:grpSpPr>
        <p:pic>
          <p:nvPicPr>
            <p:cNvPr id="39942" name="Picture 5" descr="magnifier"/>
            <p:cNvPicPr>
              <a:picLocks noChangeAspect="1" noChangeArrowheads="1"/>
            </p:cNvPicPr>
            <p:nvPr/>
          </p:nvPicPr>
          <p:blipFill>
            <a:blip r:embed="rId3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Ellipse 5"/>
            <p:cNvSpPr>
              <a:spLocks noChangeArrowheads="1"/>
            </p:cNvSpPr>
            <p:nvPr/>
          </p:nvSpPr>
          <p:spPr bwMode="auto">
            <a:xfrm flipH="1">
              <a:off x="913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85001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9944" name="Textfeld 3"/>
            <p:cNvSpPr txBox="1">
              <a:spLocks noChangeArrowheads="1"/>
            </p:cNvSpPr>
            <p:nvPr/>
          </p:nvSpPr>
          <p:spPr bwMode="auto">
            <a:xfrm>
              <a:off x="849" y="1588"/>
              <a:ext cx="1821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3200" b="1">
                  <a:solidFill>
                    <a:srgbClr val="5F5F5F"/>
                  </a:solidFill>
                </a:rPr>
                <a:t>Απουσία συστημικής προσέγγισης</a:t>
              </a:r>
            </a:p>
            <a:p>
              <a:pPr algn="ctr"/>
              <a:endParaRPr lang="el-GR" sz="3200" b="1" noProof="1">
                <a:solidFill>
                  <a:srgbClr val="5F5F5F"/>
                </a:solidFill>
              </a:endParaRPr>
            </a:p>
          </p:txBody>
        </p:sp>
        <p:sp>
          <p:nvSpPr>
            <p:cNvPr id="3994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8153400" cy="990600"/>
          </a:xfrm>
        </p:spPr>
        <p:txBody>
          <a:bodyPr/>
          <a:lstStyle/>
          <a:p>
            <a:pPr eaLnBrk="1" hangingPunct="1"/>
            <a:r>
              <a:rPr lang="el-GR" smtClean="0"/>
              <a:t>Το μνημόνιο για τη διοικητική μεταρρύθμιση</a:t>
            </a:r>
          </a:p>
        </p:txBody>
      </p:sp>
      <p:pic>
        <p:nvPicPr>
          <p:cNvPr id="39941" name="Picture 2" descr="C:\Users\pkark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l-GR" sz="3200" smtClean="0"/>
              <a:t>Οι συστάσεις της λειτουργικής αξιολόγησης</a:t>
            </a:r>
            <a:r>
              <a:rPr lang="en-US" sz="3200" smtClean="0"/>
              <a:t>: </a:t>
            </a:r>
            <a:r>
              <a:rPr lang="el-GR" sz="3200" smtClean="0"/>
              <a:t>Αφηρημένες</a:t>
            </a:r>
            <a:r>
              <a:rPr lang="en-US" sz="3200" smtClean="0"/>
              <a:t> &amp; </a:t>
            </a:r>
            <a:r>
              <a:rPr lang="el-GR" sz="3200" smtClean="0"/>
              <a:t>γενικές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670050"/>
            <a:ext cx="8820150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l-GR" sz="2400" smtClean="0"/>
              <a:t>Γενική Οργάνωση</a:t>
            </a:r>
          </a:p>
          <a:p>
            <a:pPr lvl="1" eaLnBrk="1" hangingPunct="1">
              <a:buFont typeface="Arial" charset="0"/>
              <a:buChar char="–"/>
            </a:pPr>
            <a:r>
              <a:rPr lang="el-GR" sz="2000" smtClean="0"/>
              <a:t>Προγραμματισμός &amp; σχεδιασμός, ευελιξία δομών, εκχώρηση ελέγχων, συντονισμός, </a:t>
            </a:r>
            <a:r>
              <a:rPr lang="en-US" sz="2000" smtClean="0"/>
              <a:t>eGovernment</a:t>
            </a:r>
            <a:r>
              <a:rPr lang="el-GR" sz="2000" smtClean="0"/>
              <a:t>,  διαχείριση γνώσης, αναχωροθέτηση.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/>
              <a:t>Ανθρώπινο δυναμικό </a:t>
            </a:r>
          </a:p>
          <a:p>
            <a:pPr lvl="1" eaLnBrk="1" hangingPunct="1">
              <a:buFont typeface="Arial" charset="0"/>
              <a:buChar char="–"/>
            </a:pPr>
            <a:r>
              <a:rPr lang="el-GR" sz="2000" smtClean="0"/>
              <a:t>Σύστημα αξιολόγησης, περιγράμματα θέσεων, κινητικότητα, δημιουργία κεντρικής αρχής για την πολιτική του ανθρώπινου δυναμικού, κατάρτιση, μεταρρύθμιση συστήματος προσλήψεων.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/>
              <a:t>Προϋπολογισμός</a:t>
            </a:r>
          </a:p>
          <a:p>
            <a:pPr lvl="1" eaLnBrk="1" hangingPunct="1">
              <a:buFont typeface="Arial" charset="0"/>
              <a:buChar char="–"/>
            </a:pPr>
            <a:r>
              <a:rPr lang="el-GR" sz="2000" smtClean="0"/>
              <a:t>Μακροπρόθεσμες προβλέψεις, προϋπολογισμός προγραμμάτων, μεταβίβαση ευθύνης εκτέλεσης του προϋπολογισμού στα Υπουργεία, ενίσχυση ΓΛΚ.</a:t>
            </a:r>
          </a:p>
          <a:p>
            <a:pPr eaLnBrk="1" hangingPunct="1">
              <a:buFont typeface="Arial" charset="0"/>
              <a:buChar char="•"/>
            </a:pPr>
            <a:r>
              <a:rPr lang="el-GR" sz="2400" smtClean="0"/>
              <a:t>Διαμόρφωση και εφαρμογή δημοσίων πολιτικών</a:t>
            </a:r>
          </a:p>
          <a:p>
            <a:pPr lvl="1" eaLnBrk="1" hangingPunct="1">
              <a:buFont typeface="Arial" charset="0"/>
              <a:buChar char="–"/>
            </a:pPr>
            <a:r>
              <a:rPr lang="el-GR" sz="2000" smtClean="0"/>
              <a:t>Καλή νομοθέτηση, κεντρική ΜΟΣΣ, στοχοθεσία, απλούστευση διαδικασιών</a:t>
            </a:r>
            <a:endParaRPr lang="el-GR" sz="1800" smtClean="0"/>
          </a:p>
        </p:txBody>
      </p:sp>
      <p:pic>
        <p:nvPicPr>
          <p:cNvPr id="41987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4000" smtClean="0"/>
              <a:t>Το μνημόνιο πρέπει να συγχρονιστεί με την ελληνική πραγματικότητα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80400" cy="4781550"/>
          </a:xfrm>
        </p:spPr>
        <p:txBody>
          <a:bodyPr/>
          <a:lstStyle/>
          <a:p>
            <a:r>
              <a:rPr lang="en-US" smtClean="0"/>
              <a:t>M</a:t>
            </a:r>
            <a:r>
              <a:rPr lang="el-GR" smtClean="0"/>
              <a:t>εγαλύτερη περίοδος για το σχεδιασμό των</a:t>
            </a:r>
            <a:r>
              <a:rPr lang="en-US" smtClean="0"/>
              <a:t> </a:t>
            </a:r>
            <a:r>
              <a:rPr lang="el-GR" smtClean="0"/>
              <a:t>δράσεων του μνημονίου</a:t>
            </a:r>
            <a:r>
              <a:rPr lang="en-US" smtClean="0"/>
              <a:t>.</a:t>
            </a:r>
          </a:p>
          <a:p>
            <a:pPr lvl="1"/>
            <a:r>
              <a:rPr lang="el-GR" smtClean="0"/>
              <a:t>Ποροσδιορισμός των ποιοτικών στοιχείων που διαφοροποιούν την Ελληνική περίπτωση από άλλες, παρεμφερείς, καταστάσεις κρίσης. </a:t>
            </a:r>
            <a:endParaRPr lang="en-US" smtClean="0"/>
          </a:p>
          <a:p>
            <a:r>
              <a:rPr lang="el-GR" smtClean="0"/>
              <a:t>Αποσαφήνιση των στόχων με τριετή προοπτική </a:t>
            </a:r>
            <a:r>
              <a:rPr lang="en-US" smtClean="0"/>
              <a:t>(2015).</a:t>
            </a:r>
          </a:p>
          <a:p>
            <a:r>
              <a:rPr lang="el-GR" smtClean="0"/>
              <a:t>Εκτίμηση και διοίκηση διακινδυνεύσεων για τις δράσεις του μνημονίου. </a:t>
            </a:r>
            <a:endParaRPr lang="en-US" smtClean="0"/>
          </a:p>
          <a:p>
            <a:r>
              <a:rPr lang="el-GR" smtClean="0"/>
              <a:t>Δημιουργία δικτύου μεταξύ των ενδιαφερομένων και των μεπλεκομένων. </a:t>
            </a:r>
          </a:p>
        </p:txBody>
      </p:sp>
      <p:pic>
        <p:nvPicPr>
          <p:cNvPr id="43011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l-GR" sz="3600" smtClean="0"/>
              <a:t>Έχει διασφαλιστεί η βιωσιμότητα της Ελληνικής οικονομίας και της δημόσιας διοίκησης?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2205038"/>
            <a:ext cx="8153400" cy="4495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 smtClean="0"/>
              <a:t>Γιατί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Έχουν ληφθεί αποκλειστικά μέτρα λιτότητας</a:t>
            </a:r>
            <a:r>
              <a:rPr lang="en-US" dirty="0" smtClean="0"/>
              <a:t> (</a:t>
            </a:r>
            <a:r>
              <a:rPr lang="el-GR" dirty="0" smtClean="0"/>
              <a:t>αντί ενός μίγματος σταθεροποιητικών μέτρων λιτότητας και μέτρων ανάπτυξης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Υπάρχει απουσία εμπιστοσύνης.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Υπάρχει απουσία τεκμηρίωσης – δεδομένων.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Υπάρχει περιορισμένη επικοινωνία και συνεργασία μεταξύ των εμπλεκομένων.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588481" y="1772816"/>
            <a:ext cx="15776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RightUp">
                <a:rot lat="2100000" lon="21594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400" b="1" dirty="0">
                <a:ln w="11430"/>
                <a:solidFill>
                  <a:srgbClr val="DA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Όχι</a:t>
            </a:r>
            <a:r>
              <a:rPr lang="en-US" sz="5400" b="1" dirty="0">
                <a:ln w="11430"/>
                <a:solidFill>
                  <a:srgbClr val="DA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dirty="0">
              <a:ln w="11430"/>
              <a:solidFill>
                <a:srgbClr val="DA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6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mtClean="0"/>
              <a:t>Προς μία βιώσιμη λύση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2875"/>
            <a:ext cx="9144000" cy="5068888"/>
          </a:xfrm>
        </p:spPr>
        <p:txBody>
          <a:bodyPr/>
          <a:lstStyle/>
          <a:p>
            <a:pPr>
              <a:defRPr/>
            </a:pP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Μεταρρυθμίσεις εντός συγκειμένου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l-GR" sz="2000" dirty="0" smtClean="0"/>
              <a:t>Ένταξη των μεταρρυθμίσεων στο ελληνικό πλαίσιο</a:t>
            </a:r>
            <a:endParaRPr lang="en-US" sz="2000" dirty="0" smtClean="0"/>
          </a:p>
          <a:p>
            <a:pPr lvl="1">
              <a:defRPr/>
            </a:pPr>
            <a:r>
              <a:rPr lang="el-GR" sz="2000" dirty="0" smtClean="0"/>
              <a:t>Όχι άλλες οιονί λύσεις του τύπου </a:t>
            </a:r>
            <a:r>
              <a:rPr lang="en-US" sz="2000" dirty="0" smtClean="0"/>
              <a:t>“one size fits all”</a:t>
            </a:r>
          </a:p>
          <a:p>
            <a:pPr lvl="1">
              <a:defRPr/>
            </a:pPr>
            <a:r>
              <a:rPr lang="el-GR" sz="2000" dirty="0" smtClean="0"/>
              <a:t>Διαμόρφωση στρατηγικής τώρα!</a:t>
            </a:r>
            <a:endParaRPr lang="en-US" sz="2000" dirty="0" smtClean="0"/>
          </a:p>
          <a:p>
            <a:pPr lvl="1">
              <a:defRPr/>
            </a:pPr>
            <a:r>
              <a:rPr lang="el-GR" sz="2000" dirty="0" smtClean="0"/>
              <a:t>Συνδεση των διάσπαρτων μέτρων και καθορισμός συγκεκριμένης μεθοδολογίας για την εφαρμογή και αξιολόγησή τους. </a:t>
            </a:r>
            <a:endParaRPr lang="en-US" sz="2000" dirty="0" smtClean="0"/>
          </a:p>
          <a:p>
            <a:pPr lvl="1">
              <a:defRPr/>
            </a:pPr>
            <a:r>
              <a:rPr lang="el-GR" sz="2000" dirty="0" smtClean="0"/>
              <a:t>Επανεξέταση των προθεσμιών και σύνδεσή τους με τη λογοδοσία των υπευθύνων (διαφοροποίηση της λογοδοσίας μεταξύ πολιτικής και διοικητικής ιεραρχίας)</a:t>
            </a:r>
            <a:r>
              <a:rPr lang="en-US" sz="2000" dirty="0" smtClean="0"/>
              <a:t>.</a:t>
            </a:r>
          </a:p>
          <a:p>
            <a:pPr lvl="1">
              <a:defRPr/>
            </a:pPr>
            <a:r>
              <a:rPr lang="el-GR" sz="2000" dirty="0" smtClean="0"/>
              <a:t>Η δικτύωση και όχι η διοικητική ιεραρχία βοηθάει στην ασφαλέστερη εφαρμογή των μεταρρυθμίσεων. </a:t>
            </a:r>
            <a:endParaRPr lang="en-US" sz="2000" dirty="0" smtClean="0"/>
          </a:p>
          <a:p>
            <a:pPr lvl="1">
              <a:defRPr/>
            </a:pPr>
            <a:r>
              <a:rPr lang="el-GR" sz="2000" dirty="0" smtClean="0"/>
              <a:t>Μεγιστοποίηση των αποτελεσμάτων των μεταρρυθμίσεων μέσω της χρήσης ΤΠΕ. </a:t>
            </a:r>
            <a:endParaRPr lang="en-US" sz="2000" dirty="0" smtClean="0"/>
          </a:p>
          <a:p>
            <a:pPr lvl="1">
              <a:defRPr/>
            </a:pPr>
            <a:r>
              <a:rPr lang="el-GR" sz="2000" dirty="0" smtClean="0"/>
              <a:t>Επίλυση των προβλημάτων στο πεδίο και όχι μετάθεσή τους στο μέλλον </a:t>
            </a:r>
            <a:r>
              <a:rPr lang="en-US" sz="2000" dirty="0" smtClean="0"/>
              <a:t>(</a:t>
            </a:r>
            <a:r>
              <a:rPr lang="el-GR" sz="2000" dirty="0" smtClean="0"/>
              <a:t>το «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Θα δούμε</a:t>
            </a:r>
            <a:r>
              <a:rPr lang="el-GR" sz="2000" dirty="0" smtClean="0"/>
              <a:t>» δεν είναι επιλογή</a:t>
            </a:r>
            <a:r>
              <a:rPr lang="en-US" sz="2000" dirty="0" smtClean="0"/>
              <a:t>).</a:t>
            </a:r>
          </a:p>
          <a:p>
            <a:pPr lvl="1">
              <a:defRPr/>
            </a:pPr>
            <a:endParaRPr lang="el-GR" sz="2000" dirty="0"/>
          </a:p>
        </p:txBody>
      </p:sp>
      <p:pic>
        <p:nvPicPr>
          <p:cNvPr id="45059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1188" y="228600"/>
            <a:ext cx="8208962" cy="990600"/>
          </a:xfrm>
        </p:spPr>
        <p:txBody>
          <a:bodyPr/>
          <a:lstStyle/>
          <a:p>
            <a:pPr algn="ctr" eaLnBrk="1" hangingPunct="1"/>
            <a:r>
              <a:rPr lang="el-GR" sz="3600" smtClean="0"/>
              <a:t>Στρατηγικός σχεδιασμός – συντονισμός:</a:t>
            </a:r>
            <a:br>
              <a:rPr lang="el-GR" sz="3600" smtClean="0"/>
            </a:br>
            <a:r>
              <a:rPr lang="el-GR" sz="3600" smtClean="0"/>
              <a:t>Προτάσεις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l-GR" sz="2800" smtClean="0"/>
              <a:t>Κέντρο Διακυβέρνησης: Κεντρική Μονάδα Στρατηγικού Σχεδιασμού (ΜΟΣΣ) με αρμοδιότητες:</a:t>
            </a:r>
          </a:p>
          <a:p>
            <a:pPr lvl="1" eaLnBrk="1" hangingPunct="1"/>
            <a:r>
              <a:rPr lang="el-GR" sz="2400" smtClean="0"/>
              <a:t>Στρατηγικό σχεδιασμό, στοχοθεσία, μέτρηση αποδοτικότητας, λήψη αποφάσεων, καλή νομοθέτηση.</a:t>
            </a:r>
          </a:p>
          <a:p>
            <a:pPr lvl="1" eaLnBrk="1" hangingPunct="1"/>
            <a:r>
              <a:rPr lang="el-GR" sz="2400" smtClean="0"/>
              <a:t>Διαμόρφωση προϋπολογισμού (συσχέτιση δαπανών, στόχων και αποτελεσμάτων).</a:t>
            </a:r>
          </a:p>
          <a:p>
            <a:pPr lvl="1" eaLnBrk="1" hangingPunct="1"/>
            <a:r>
              <a:rPr lang="el-GR" sz="2400" smtClean="0"/>
              <a:t>Ανάπτυξη ανθρώπινου δυναμικού.</a:t>
            </a:r>
          </a:p>
          <a:p>
            <a:pPr lvl="1" eaLnBrk="1" hangingPunct="1"/>
            <a:r>
              <a:rPr lang="el-GR" sz="2400" smtClean="0"/>
              <a:t>Ηλεκτρονική διακυβέρνηση.</a:t>
            </a:r>
          </a:p>
          <a:p>
            <a:pPr eaLnBrk="1" hangingPunct="1"/>
            <a:r>
              <a:rPr lang="el-GR" sz="2800" smtClean="0"/>
              <a:t>Στην κεντρική ΜΟΣΣ συμμετέχουν εκπρόσωποι όλων των Υπουργείων αντιστοίχως προς την βαρύτητά τους στο κυβερνητικό σχήμα. </a:t>
            </a:r>
          </a:p>
          <a:p>
            <a:pPr lvl="1" eaLnBrk="1" hangingPunct="1"/>
            <a:endParaRPr lang="el-GR" sz="2400" smtClean="0"/>
          </a:p>
          <a:p>
            <a:pPr lvl="1" eaLnBrk="1" hangingPunct="1"/>
            <a:endParaRPr lang="el-GR" sz="2400" smtClean="0"/>
          </a:p>
        </p:txBody>
      </p:sp>
      <p:pic>
        <p:nvPicPr>
          <p:cNvPr id="46083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l-GR" smtClean="0"/>
              <a:t>Δομές: Προτάσεις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8964612" cy="4781550"/>
          </a:xfrm>
        </p:spPr>
        <p:txBody>
          <a:bodyPr/>
          <a:lstStyle/>
          <a:p>
            <a:pPr eaLnBrk="1" hangingPunct="1"/>
            <a:r>
              <a:rPr lang="el-GR" sz="2400" smtClean="0"/>
              <a:t>Κατάργηση αναπληρωτών Υπουργών – Υφυπουργών</a:t>
            </a:r>
          </a:p>
          <a:p>
            <a:pPr eaLnBrk="1" hangingPunct="1"/>
            <a:r>
              <a:rPr lang="el-GR" sz="2400" smtClean="0"/>
              <a:t>Ένας Γενικός Γραμματέας ανά Υπουργείο (Υπηρεσιακός </a:t>
            </a:r>
            <a:r>
              <a:rPr lang="en-US" sz="2400" smtClean="0"/>
              <a:t>manager</a:t>
            </a:r>
            <a:r>
              <a:rPr lang="el-GR" sz="2400" smtClean="0"/>
              <a:t>)</a:t>
            </a:r>
          </a:p>
          <a:p>
            <a:pPr eaLnBrk="1" hangingPunct="1"/>
            <a:r>
              <a:rPr lang="el-GR" sz="2400" smtClean="0"/>
              <a:t>Κατάργηση Ειδικών Γραμματειών και Ειδικών Γραμματέων</a:t>
            </a:r>
          </a:p>
          <a:p>
            <a:pPr eaLnBrk="1" hangingPunct="1"/>
            <a:r>
              <a:rPr lang="el-GR" sz="2400" smtClean="0"/>
              <a:t>Κατάργηση των πολιτικών συμβούλων.</a:t>
            </a:r>
          </a:p>
          <a:p>
            <a:pPr eaLnBrk="1" hangingPunct="1"/>
            <a:r>
              <a:rPr lang="el-GR" sz="2400" smtClean="0"/>
              <a:t>Κατηγοριοποίηση των ΝΠΔΔ/ΝΠΙΔ με βάση:</a:t>
            </a:r>
          </a:p>
          <a:p>
            <a:pPr lvl="1" eaLnBrk="1" hangingPunct="1"/>
            <a:r>
              <a:rPr lang="el-GR" sz="2000" smtClean="0"/>
              <a:t>Το πεδίο πολιτικής που καλύπτουν.</a:t>
            </a:r>
          </a:p>
          <a:p>
            <a:pPr lvl="1" eaLnBrk="1" hangingPunct="1"/>
            <a:r>
              <a:rPr lang="el-GR" sz="2000" smtClean="0"/>
              <a:t>Την προστιθέμενη αξία τους στη διοίκηση του πεδίου πολιτικής.</a:t>
            </a:r>
          </a:p>
          <a:p>
            <a:pPr eaLnBrk="1" hangingPunct="1"/>
            <a:r>
              <a:rPr lang="el-GR" sz="2400" smtClean="0"/>
              <a:t>Όσα εξ’ αυτών μπορούν να διασφαλίσουν μέρος (τουλάχιστον 50%) των δαπανών λειτουργίας τους μέσω ιδίων εσόδων συνεχίζουν να υφίστανται και τα υπόλοιπα συγχωνεύονται/καταργούνται. Στόχος η συγχώνευση – κατάργηση μέχρι το 2013 τουλάχιστον του 60% των νομικών προσώπων.</a:t>
            </a:r>
          </a:p>
        </p:txBody>
      </p:sp>
      <p:pic>
        <p:nvPicPr>
          <p:cNvPr id="47107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l-GR" smtClean="0"/>
              <a:t>Αρμοδιότητες: Προτάσεις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l-GR" sz="2400" smtClean="0"/>
              <a:t>Αρμοδιότητες αποδίδονται, τροποποιούνται, καταργούνται μόνο με Προεδρικό Διάταγμα (έλεγχος νομιμότητας από ΣτΕ) και μετά από Ανάλυση Επιπτώσεων.</a:t>
            </a:r>
          </a:p>
          <a:p>
            <a:pPr eaLnBrk="1" hangingPunct="1"/>
            <a:r>
              <a:rPr lang="el-GR" sz="2400" smtClean="0"/>
              <a:t>Οι αρμοδιότητες διατυπώνονται σε «γένη» αρμοδιοτήτων (π.χ. Στρατηγικός σχεδιασμός) εντός των οποίων εντάσσονται οι πολυάριθμες αρμοδιότητες που είναι σε ισχύ σήμερα.</a:t>
            </a:r>
          </a:p>
          <a:p>
            <a:pPr eaLnBrk="1" hangingPunct="1"/>
            <a:r>
              <a:rPr lang="el-GR" sz="2400" smtClean="0"/>
              <a:t>Συναρμοδιότητες: Οριοθέτηση των πεδίων πολιτικής και ορισμός ενός Υπουργείου υπεύθυνου (</a:t>
            </a:r>
            <a:r>
              <a:rPr lang="en-US" sz="2400" smtClean="0"/>
              <a:t>leader) </a:t>
            </a:r>
            <a:r>
              <a:rPr lang="el-GR" sz="2400" smtClean="0"/>
              <a:t>για κάθε πεδίο (ανεξάρτητα από το διοικητικό/ιεραρχικό επίπεδο των εμπλεκομένων ή τη σπουδαιότητα της εμπλοκής).</a:t>
            </a:r>
          </a:p>
          <a:p>
            <a:pPr eaLnBrk="1" hangingPunct="1"/>
            <a:endParaRPr lang="el-GR" sz="2400" smtClean="0"/>
          </a:p>
        </p:txBody>
      </p:sp>
      <p:pic>
        <p:nvPicPr>
          <p:cNvPr id="48131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l-GR" smtClean="0"/>
              <a:t>Ρυθμίσεις: Προτάσεις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l-GR" smtClean="0"/>
              <a:t>Τυποποίηση των άτυπων διαδικασιών που απαντούν σε προβλήματα.</a:t>
            </a:r>
          </a:p>
          <a:p>
            <a:pPr eaLnBrk="1" hangingPunct="1"/>
            <a:r>
              <a:rPr lang="el-GR" smtClean="0"/>
              <a:t>Μείωση γραφειοκρατικών εμποδίων κατά 25% στις πλέον χρησιμοποιούμενες και σημαντικές για την οικονομία διαδικασίες εντός του 2012.</a:t>
            </a:r>
          </a:p>
          <a:p>
            <a:pPr eaLnBrk="1" hangingPunct="1"/>
            <a:r>
              <a:rPr lang="el-GR" smtClean="0"/>
              <a:t>Υφιστάμενη νομοθεσία: Κωδικοποίηση με στόχο μείωση του όγκου της ρυθμιστικής ύλης κατά 60%.</a:t>
            </a:r>
          </a:p>
          <a:p>
            <a:pPr eaLnBrk="1" hangingPunct="1"/>
            <a:r>
              <a:rPr lang="el-GR" smtClean="0"/>
              <a:t>Νέα νομοθεσία: Δεν εισάγεται καμία ρύθμιση χωρίς προηγούμενη ενδελεχή Ανάλυση Επιπτώσεων. </a:t>
            </a:r>
          </a:p>
        </p:txBody>
      </p:sp>
      <p:pic>
        <p:nvPicPr>
          <p:cNvPr id="49155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288088" y="2260600"/>
            <a:ext cx="2541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l-GR" b="1">
                <a:solidFill>
                  <a:srgbClr val="292929"/>
                </a:solidFill>
              </a:rPr>
              <a:t>Μέσο</a:t>
            </a:r>
            <a:r>
              <a:rPr lang="en-US" b="1">
                <a:solidFill>
                  <a:srgbClr val="292929"/>
                </a:solidFill>
              </a:rPr>
              <a:t> (</a:t>
            </a:r>
            <a:r>
              <a:rPr lang="el-GR" b="1">
                <a:solidFill>
                  <a:srgbClr val="292929"/>
                </a:solidFill>
              </a:rPr>
              <a:t>Μεταξύ άλλων</a:t>
            </a:r>
            <a:r>
              <a:rPr lang="en-US" b="1">
                <a:solidFill>
                  <a:srgbClr val="292929"/>
                </a:solidFill>
              </a:rPr>
              <a:t>):</a:t>
            </a:r>
            <a:endParaRPr lang="en-GB" b="1">
              <a:solidFill>
                <a:srgbClr val="292929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600825" y="2619375"/>
            <a:ext cx="2228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l-GR" sz="1600"/>
              <a:t>Η αναδιοργάνωση του κράτους. </a:t>
            </a:r>
            <a:endParaRPr lang="en-US" sz="1600"/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298450" y="2262188"/>
            <a:ext cx="154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l-GR" b="1">
                <a:solidFill>
                  <a:srgbClr val="292929"/>
                </a:solidFill>
              </a:rPr>
              <a:t>Σκοπός</a:t>
            </a:r>
            <a:r>
              <a:rPr lang="en-GB" b="1">
                <a:solidFill>
                  <a:srgbClr val="292929"/>
                </a:solidFill>
              </a:rPr>
              <a:t>: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403475" y="5291138"/>
            <a:ext cx="42878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H="1">
            <a:off x="357188" y="21320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 flipH="1">
            <a:off x="5915025" y="213201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98450" y="2619375"/>
            <a:ext cx="22288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l-GR" sz="1600"/>
              <a:t>Παύση της οικονομικής κατάρρευσης και δημιουργία των προϋποθέσεων για ανάπτυξη. </a:t>
            </a:r>
            <a:endParaRPr lang="en-US" sz="160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691313" y="4752975"/>
            <a:ext cx="2138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l-GR" b="1">
                <a:solidFill>
                  <a:srgbClr val="292929"/>
                </a:solidFill>
              </a:rPr>
              <a:t>Παρακολούθηση</a:t>
            </a:r>
            <a:r>
              <a:rPr lang="en-US" b="1">
                <a:solidFill>
                  <a:srgbClr val="292929"/>
                </a:solidFill>
              </a:rPr>
              <a:t>:</a:t>
            </a:r>
            <a:r>
              <a:rPr lang="en-US"/>
              <a:t> </a:t>
            </a:r>
            <a:endParaRPr lang="en-GB" b="1">
              <a:solidFill>
                <a:srgbClr val="292929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110288" y="5111750"/>
            <a:ext cx="27193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l-GR" sz="1600"/>
              <a:t>Βάσει Μνημονίων συνεννόησης που υπογράφονταν μεταξύ της Ελληνικής Κυβέρνησης και τις Τρόικα αξιολογούνταν ανά τρίμηνο η εφαρμογή του προγράμματος. </a:t>
            </a: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6110288" y="4641850"/>
            <a:ext cx="2693987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l-GR" sz="3600" smtClean="0"/>
              <a:t>Μάρτιος</a:t>
            </a:r>
            <a:r>
              <a:rPr lang="en-US" sz="3600" smtClean="0"/>
              <a:t> 2010: </a:t>
            </a:r>
            <a:r>
              <a:rPr lang="el-GR" sz="3600" smtClean="0"/>
              <a:t>Η Ελλάδα μπαίνει στον μηχανισμό στήριξης</a:t>
            </a:r>
          </a:p>
        </p:txBody>
      </p:sp>
      <p:pic>
        <p:nvPicPr>
          <p:cNvPr id="18451" name="Picture 2" descr="C:\Users\pkark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/>
      <p:bldP spid="40" grpId="0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995363" y="6065838"/>
            <a:ext cx="7105650" cy="60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900" dirty="0">
                <a:latin typeface="+mn-lt"/>
                <a:cs typeface="+mn-cs"/>
                <a:hlinkClick r:id="rId3"/>
              </a:rPr>
              <a:t>pkarka@yahoo.gr</a:t>
            </a:r>
            <a:r>
              <a:rPr lang="el-GR" sz="2900" dirty="0">
                <a:latin typeface="+mn-lt"/>
                <a:cs typeface="+mn-cs"/>
              </a:rPr>
              <a:t>              </a:t>
            </a:r>
            <a:r>
              <a:rPr lang="en-US" sz="2900" dirty="0">
                <a:latin typeface="+mn-lt"/>
                <a:cs typeface="+mn-cs"/>
              </a:rPr>
              <a:t>       </a:t>
            </a:r>
            <a:r>
              <a:rPr lang="el-GR" sz="2900" dirty="0">
                <a:latin typeface="+mn-lt"/>
                <a:cs typeface="+mn-cs"/>
              </a:rPr>
              <a:t>    </a:t>
            </a:r>
            <a:r>
              <a:rPr lang="en-US" sz="2900" dirty="0">
                <a:latin typeface="+mn-lt"/>
                <a:cs typeface="+mn-cs"/>
              </a:rPr>
              <a:t>www.inerp.gr </a:t>
            </a:r>
            <a:endParaRPr lang="el-GR" sz="2900" dirty="0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219200" y="927100"/>
            <a:ext cx="6705600" cy="5003800"/>
          </a:xfrm>
          <a:prstGeom prst="rect">
            <a:avLst/>
          </a:prstGeom>
          <a:solidFill>
            <a:schemeClr val="bg1"/>
          </a:solidFill>
          <a:ln w="101600" cap="rnd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 descr="16523607_beac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603" y="764704"/>
            <a:ext cx="7104789" cy="532859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5" name="4-Point Star 4"/>
          <p:cNvSpPr/>
          <p:nvPr/>
        </p:nvSpPr>
        <p:spPr>
          <a:xfrm rot="890656">
            <a:off x="1739281" y="1274284"/>
            <a:ext cx="564406" cy="56440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908863" y="604064"/>
            <a:ext cx="634271" cy="63427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7560917" y="5511985"/>
            <a:ext cx="761624" cy="76162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 rot="890656">
            <a:off x="6780426" y="4949724"/>
            <a:ext cx="704088" cy="70408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 rot="890656">
            <a:off x="3354984" y="2135784"/>
            <a:ext cx="703573" cy="70357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65170" y="1340768"/>
          <a:ext cx="9234735" cy="21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8423275" cy="990600"/>
          </a:xfrm>
        </p:spPr>
        <p:txBody>
          <a:bodyPr/>
          <a:lstStyle/>
          <a:p>
            <a:pPr eaLnBrk="1" hangingPunct="1"/>
            <a:r>
              <a:rPr lang="el-GR" smtClean="0"/>
              <a:t>Η λειτουργική αξιολόγηση της κεντρικής διοίκησης</a:t>
            </a:r>
          </a:p>
        </p:txBody>
      </p:sp>
      <p:pic>
        <p:nvPicPr>
          <p:cNvPr id="19459" name="Picture 2" descr="C:\Users\pkark\Desktop\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-90735" y="3645024"/>
          <a:ext cx="9234735" cy="30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24F8155D-D481-4FA1-B6FA-7FE518020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A784064F-A166-4CCE-8745-915EB1C22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21E6ABD7-7661-497D-BC17-C2C1E24A5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pkark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557338"/>
            <a:ext cx="1319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680" y="1700808"/>
            <a:ext cx="4221028" cy="654268"/>
          </a:xfrm>
          <a:prstGeom prst="rect">
            <a:avLst/>
          </a:prstGeom>
          <a:noFill/>
          <a:effectLst/>
        </p:spPr>
        <p:txBody>
          <a:bodyPr wrap="none" lIns="0" tIns="0" rIns="0" bIns="0" anchor="ctr" anchorCtr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rgbClr val="FFC000"/>
              </a:buClr>
              <a:defRPr/>
            </a:pPr>
            <a:r>
              <a:rPr lang="el-GR" sz="44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Βασικά ευρήματα</a:t>
            </a:r>
            <a:endParaRPr lang="en-US" sz="4400" b="1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872" t="8241" r="10492" b="14284"/>
          <a:stretch>
            <a:fillRect/>
          </a:stretch>
        </p:blipFill>
        <p:spPr bwMode="auto">
          <a:xfrm>
            <a:off x="215900" y="1628775"/>
            <a:ext cx="33480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l-GR" sz="3200" b="1" smtClean="0"/>
              <a:t>Λεπτομερείς αρμοδιότητες σε χιλιάδες νομοθετικές και κανονιστικές ρυθμίσεις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0" y="4868863"/>
            <a:ext cx="3203575" cy="1390650"/>
          </a:xfrm>
        </p:spPr>
        <p:txBody>
          <a:bodyPr>
            <a:normAutofit fontScale="5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 smtClean="0"/>
              <a:t>23.142 αρμοδιότητες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 smtClean="0"/>
              <a:t>10.765 επιτελικές (Α)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 smtClean="0"/>
              <a:t>9,816 υποστηρικτικές (Β)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 smtClean="0"/>
              <a:t>998 παροχής υπηρεσιών (</a:t>
            </a:r>
            <a:r>
              <a:rPr lang="en-US" dirty="0" smtClean="0"/>
              <a:t>C)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l-GR" dirty="0" smtClean="0"/>
              <a:t>1563 Ελεγκτικές (</a:t>
            </a:r>
            <a:r>
              <a:rPr lang="en-US" dirty="0" smtClean="0"/>
              <a:t>D)</a:t>
            </a:r>
            <a:r>
              <a:rPr lang="el-GR" dirty="0" smtClean="0"/>
              <a:t> 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4"/>
          <a:srcRect l="2670" t="2443"/>
          <a:stretch>
            <a:fillRect/>
          </a:stretch>
        </p:blipFill>
        <p:spPr bwMode="auto">
          <a:xfrm>
            <a:off x="4487863" y="1419225"/>
            <a:ext cx="45132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835150" y="1773238"/>
            <a:ext cx="4752975" cy="142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4075" y="3716338"/>
            <a:ext cx="4032250" cy="792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203575" y="5400675"/>
            <a:ext cx="3276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1400" dirty="0">
                <a:latin typeface="+mn-lt"/>
                <a:cs typeface="+mn-cs"/>
              </a:rPr>
              <a:t>Α: Στρατηγικός σχεδιασμός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1400" dirty="0">
                <a:latin typeface="+mn-lt"/>
                <a:cs typeface="+mn-cs"/>
              </a:rPr>
              <a:t>Β: Απλούστευση διαδικασιών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400" dirty="0">
                <a:latin typeface="+mn-lt"/>
                <a:cs typeface="+mn-cs"/>
              </a:rPr>
              <a:t>C</a:t>
            </a:r>
            <a:r>
              <a:rPr lang="el-GR" sz="1400" dirty="0">
                <a:latin typeface="+mn-lt"/>
                <a:cs typeface="+mn-cs"/>
              </a:rPr>
              <a:t>: Αξιολόγηση επιπτώσεων</a:t>
            </a:r>
            <a:endParaRPr lang="en-US" sz="1400" dirty="0">
              <a:latin typeface="+mn-lt"/>
              <a:cs typeface="+mn-cs"/>
            </a:endParaRP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400" dirty="0">
                <a:latin typeface="+mn-lt"/>
                <a:cs typeface="+mn-cs"/>
              </a:rPr>
              <a:t>D</a:t>
            </a:r>
            <a:r>
              <a:rPr lang="el-GR" sz="1400" dirty="0">
                <a:latin typeface="+mn-lt"/>
                <a:cs typeface="+mn-cs"/>
              </a:rPr>
              <a:t>: Προγραμματισμός 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l-GR" sz="1400" dirty="0">
                <a:latin typeface="+mn-lt"/>
                <a:cs typeface="+mn-cs"/>
              </a:rPr>
              <a:t>	</a:t>
            </a:r>
            <a:r>
              <a:rPr lang="el-GR" sz="1400" dirty="0">
                <a:latin typeface="+mn-lt"/>
                <a:cs typeface="+mn-cs"/>
              </a:rPr>
              <a:t>ο</a:t>
            </a:r>
            <a:r>
              <a:rPr lang="el-GR" sz="1400" dirty="0" err="1">
                <a:latin typeface="+mn-lt"/>
                <a:cs typeface="+mn-cs"/>
              </a:rPr>
              <a:t>ικονομικής</a:t>
            </a:r>
            <a:r>
              <a:rPr lang="el-GR" sz="1400" dirty="0">
                <a:latin typeface="+mn-lt"/>
                <a:cs typeface="+mn-cs"/>
              </a:rPr>
              <a:t> λειτουργίας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048375" y="5445125"/>
            <a:ext cx="3276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l-GR" sz="1400" dirty="0">
                <a:latin typeface="+mn-lt"/>
                <a:cs typeface="+mn-cs"/>
              </a:rPr>
              <a:t>Ε: Συντονισμός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400" dirty="0">
                <a:latin typeface="+mn-lt"/>
                <a:cs typeface="+mn-cs"/>
              </a:rPr>
              <a:t>F</a:t>
            </a:r>
            <a:r>
              <a:rPr lang="el-GR" sz="1400" dirty="0">
                <a:latin typeface="+mn-lt"/>
                <a:cs typeface="+mn-cs"/>
              </a:rPr>
              <a:t>: Επικοινωνία/διαχείριση γνώσης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400" dirty="0">
                <a:latin typeface="+mn-lt"/>
                <a:cs typeface="+mn-cs"/>
              </a:rPr>
              <a:t>G</a:t>
            </a:r>
            <a:r>
              <a:rPr lang="el-GR" sz="1400" dirty="0">
                <a:latin typeface="+mn-lt"/>
                <a:cs typeface="+mn-cs"/>
              </a:rPr>
              <a:t>: Έλεγχος παρακολούθησης αποτελεσμάτων πολιτικής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67175" y="5013325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Επιτελικές αρμοδιότητες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l-GR" sz="3200" b="1" smtClean="0"/>
              <a:t>Ρυθμιστική πλυμμηρίδα</a:t>
            </a:r>
          </a:p>
        </p:txBody>
      </p:sp>
      <p:sp>
        <p:nvSpPr>
          <p:cNvPr id="23554" name="Content Placeholder 2"/>
          <p:cNvSpPr txBox="1">
            <a:spLocks/>
          </p:cNvSpPr>
          <p:nvPr/>
        </p:nvSpPr>
        <p:spPr bwMode="auto">
          <a:xfrm>
            <a:off x="5508625" y="4149725"/>
            <a:ext cx="40322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l-GR">
                <a:latin typeface="Calibri" pitchFamily="34" charset="0"/>
              </a:rPr>
              <a:t>171.500 ρυθμίσεις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l-GR" sz="1600">
                <a:latin typeface="Calibri" pitchFamily="34" charset="0"/>
              </a:rPr>
              <a:t>3.430 Νόμοι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l-GR" sz="1600">
                <a:latin typeface="Calibri" pitchFamily="34" charset="0"/>
              </a:rPr>
              <a:t>20.580 Προεδρικά διατάγματα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l-GR" sz="1600">
                <a:latin typeface="Calibri" pitchFamily="34" charset="0"/>
              </a:rPr>
              <a:t>114.905 Υπουργικές Αποφάσεις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l-GR" sz="1600">
                <a:latin typeface="Calibri" pitchFamily="34" charset="0"/>
              </a:rPr>
              <a:t>24.010 Αποφάσεις Περιφερειών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r>
              <a:rPr lang="el-GR" sz="1600">
                <a:latin typeface="Calibri" pitchFamily="34" charset="0"/>
              </a:rPr>
              <a:t>8.575 Αποφάσεις Νομαρχιών</a:t>
            </a: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endParaRPr lang="el-GR" sz="1600">
              <a:latin typeface="Calibri" pitchFamily="34" charset="0"/>
            </a:endParaRPr>
          </a:p>
          <a:p>
            <a:pPr marL="639763" lvl="1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endParaRPr lang="el-GR" sz="1600">
              <a:latin typeface="Calibri" pitchFamily="34" charset="0"/>
            </a:endParaRPr>
          </a:p>
        </p:txBody>
      </p:sp>
      <p:pic>
        <p:nvPicPr>
          <p:cNvPr id="23555" name="Picture 2" descr="C:\Users\pkark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-828600" y="1628800"/>
          <a:ext cx="7704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Flowchart: Decision 4"/>
          <p:cNvSpPr/>
          <p:nvPr/>
        </p:nvSpPr>
        <p:spPr>
          <a:xfrm>
            <a:off x="1071563" y="2286000"/>
            <a:ext cx="6357937" cy="3143250"/>
          </a:xfrm>
          <a:prstGeom prst="flowChartDecision">
            <a:avLst/>
          </a:prstGeom>
          <a:solidFill>
            <a:srgbClr val="FFFF00">
              <a:alpha val="64000"/>
            </a:srgbClr>
          </a:solidFill>
          <a:ln w="31750">
            <a:solidFill>
              <a:srgbClr val="FEF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143125" y="3143250"/>
            <a:ext cx="4214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13 σημεία απόφασης / διακλαδώσεις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25" y="3857625"/>
            <a:ext cx="4214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120 πιθανές διαδρομές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EB195E-38DB-452F-B625-6340D734795B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9338" y="0"/>
            <a:ext cx="4284662" cy="13414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indent="-320040" algn="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900" dirty="0">
                <a:latin typeface="+mn-lt"/>
                <a:cs typeface="+mn-cs"/>
              </a:rPr>
              <a:t>Γραφειοκρατικό βάρος που εκτιμάται στο 6,8% ΑΕΠ (≈14δις €)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l-GR" sz="3200" smtClean="0"/>
              <a:t>Πολλές, διάσπαρτες δομές σε 15 Υπουργεία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7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2" descr="C:\Users\pkark\Desktop\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2508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808465-DBF8-45DA-ADCA-84634F42E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D1808465-DBF8-45DA-ADCA-84634F42E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4CC3F6-4BBF-4075-AA05-9BD5D44E2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graphicEl>
                                              <a:dgm id="{114CC3F6-4BBF-4075-AA05-9BD5D44E2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52F323-3FC3-4BC0-9585-865BA1BE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>
                                            <p:graphicEl>
                                              <a:dgm id="{B352F323-3FC3-4BC0-9585-865BA1BE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6CA945-D11E-4B76-936B-734436293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dgm id="{726CA945-D11E-4B76-936B-734436293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CA654B-BEAD-429F-A850-AD356980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BACA654B-BEAD-429F-A850-AD356980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7CDF77-5439-4EAA-8986-3D9B476FA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597CDF77-5439-4EAA-8986-3D9B476FA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463E29-96DB-48A6-8092-3ACB35AA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>
                                            <p:graphicEl>
                                              <a:dgm id="{0A463E29-96DB-48A6-8092-3ACB35AA1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A9E188-2C13-4979-B35F-37738AA1B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63A9E188-2C13-4979-B35F-37738AA1B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1645</TotalTime>
  <Words>1158</Words>
  <Application>Microsoft Office PowerPoint</Application>
  <PresentationFormat>On-screen Show (4:3)</PresentationFormat>
  <Paragraphs>219</Paragraphs>
  <Slides>30</Slides>
  <Notes>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Πρότυπο σχεδίασης</vt:lpstr>
      </vt:variant>
      <vt:variant>
        <vt:i4>8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8" baseType="lpstr">
      <vt:lpstr>Arial</vt:lpstr>
      <vt:lpstr>Calibri</vt:lpstr>
      <vt:lpstr>Wingdings</vt:lpstr>
      <vt:lpstr>Wingdings 2</vt:lpstr>
      <vt:lpstr>Tw Cen MT</vt:lpstr>
      <vt:lpstr>Times New Roman</vt:lpstr>
      <vt:lpstr>Corbel</vt:lpstr>
      <vt:lpstr>Candara</vt:lpstr>
      <vt:lpstr>Tw Cen MT Condensed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Γράφημα του Microsoft Excel</vt:lpstr>
      <vt:lpstr>Η ΔΙΟΙΚΗΤΙΚΗ ΜΕΤΑΡΡΥΘΜΙΣΗ ΕΙΝΑΙ ΑΝΑΓΚΑΙΑ ΚΑΙ ΕΦΙΚΤΗ!</vt:lpstr>
      <vt:lpstr>Αποτελεί η κρίση ευκαιρία για μεταρρυθμίσεις?</vt:lpstr>
      <vt:lpstr>Μάρτιος 2010: Η Ελλάδα μπαίνει στον μηχανισμό στήριξης</vt:lpstr>
      <vt:lpstr>Η λειτουργική αξιολόγηση της κεντρικής διοίκησης</vt:lpstr>
      <vt:lpstr>Διαφάνεια 5</vt:lpstr>
      <vt:lpstr>Λεπτομερείς αρμοδιότητες σε χιλιάδες νομοθετικές και κανονιστικές ρυθμίσεις</vt:lpstr>
      <vt:lpstr>Ρυθμιστική πλυμμηρίδα</vt:lpstr>
      <vt:lpstr>Διαφάνεια 8</vt:lpstr>
      <vt:lpstr>Πολλές, διάσπαρτες δομές σε 15 Υπουργεία</vt:lpstr>
      <vt:lpstr>Υδροκεφαλισμός του πολιτικού συστήματος</vt:lpstr>
      <vt:lpstr>Διαφάνεια 11</vt:lpstr>
      <vt:lpstr>Διαφάνεια 12</vt:lpstr>
      <vt:lpstr>Too detailed staff categorization</vt:lpstr>
      <vt:lpstr>Προσωπικό που υπηρετεί στην κεντρική διοίκηση</vt:lpstr>
      <vt:lpstr>Γηρασμένο προσωπικό</vt:lpstr>
      <vt:lpstr>Διαφάνεια 16</vt:lpstr>
      <vt:lpstr>Διαφάνεια 17</vt:lpstr>
      <vt:lpstr>Ικανό πλήθος κτιρίων και τεχνολογικών υποδομών</vt:lpstr>
      <vt:lpstr>Απουσία συσχέτισης δαπανών, στόχων και αποτελεσμάτων.</vt:lpstr>
      <vt:lpstr>Πολυάριθμοι κωδικοί εσόδων – εξόδων </vt:lpstr>
      <vt:lpstr>Το μνημόνιο για τη διοικητική μεταρρύθμιση</vt:lpstr>
      <vt:lpstr>Οι συστάσεις της λειτουργικής αξιολόγησης: Αφηρημένες &amp; γενικές</vt:lpstr>
      <vt:lpstr>Το μνημόνιο πρέπει να συγχρονιστεί με την ελληνική πραγματικότητα</vt:lpstr>
      <vt:lpstr>Έχει διασφαλιστεί η βιωσιμότητα της Ελληνικής οικονομίας και της δημόσιας διοίκησης? </vt:lpstr>
      <vt:lpstr>Προς μία βιώσιμη λύση</vt:lpstr>
      <vt:lpstr>Στρατηγικός σχεδιασμός – συντονισμός: Προτάσεις</vt:lpstr>
      <vt:lpstr>Δομές: Προτάσεις </vt:lpstr>
      <vt:lpstr>Αρμοδιότητες: Προτάσεις</vt:lpstr>
      <vt:lpstr>Ρυθμίσεις: Προτάσεις</vt:lpstr>
      <vt:lpstr>Διαφάνεια 30</vt:lpstr>
    </vt:vector>
  </TitlesOfParts>
  <Company>MOD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Efi Stefopoulou</dc:creator>
  <cp:lastModifiedBy>mkapsi</cp:lastModifiedBy>
  <cp:revision>216</cp:revision>
  <cp:lastPrinted>2012-02-10T17:55:00Z</cp:lastPrinted>
  <dcterms:created xsi:type="dcterms:W3CDTF">2012-02-10T06:50:19Z</dcterms:created>
  <dcterms:modified xsi:type="dcterms:W3CDTF">2012-11-16T08:51:24Z</dcterms:modified>
</cp:coreProperties>
</file>